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8" r:id="rId2"/>
    <p:sldId id="260" r:id="rId3"/>
    <p:sldId id="292" r:id="rId4"/>
    <p:sldId id="259" r:id="rId5"/>
    <p:sldId id="261" r:id="rId6"/>
    <p:sldId id="262" r:id="rId7"/>
    <p:sldId id="300" r:id="rId8"/>
    <p:sldId id="304" r:id="rId9"/>
    <p:sldId id="293" r:id="rId10"/>
    <p:sldId id="308" r:id="rId11"/>
    <p:sldId id="309" r:id="rId12"/>
    <p:sldId id="305" r:id="rId13"/>
    <p:sldId id="298" r:id="rId14"/>
    <p:sldId id="306" r:id="rId15"/>
    <p:sldId id="311" r:id="rId16"/>
    <p:sldId id="312" r:id="rId17"/>
    <p:sldId id="302" r:id="rId18"/>
    <p:sldId id="313" r:id="rId19"/>
    <p:sldId id="314" r:id="rId20"/>
    <p:sldId id="299" r:id="rId21"/>
    <p:sldId id="301" r:id="rId22"/>
    <p:sldId id="315" r:id="rId23"/>
    <p:sldId id="316" r:id="rId24"/>
    <p:sldId id="333" r:id="rId25"/>
    <p:sldId id="322" r:id="rId26"/>
    <p:sldId id="323" r:id="rId27"/>
    <p:sldId id="324" r:id="rId28"/>
    <p:sldId id="325" r:id="rId29"/>
    <p:sldId id="317" r:id="rId30"/>
    <p:sldId id="318" r:id="rId31"/>
    <p:sldId id="319" r:id="rId32"/>
    <p:sldId id="320" r:id="rId33"/>
    <p:sldId id="321" r:id="rId34"/>
    <p:sldId id="326" r:id="rId35"/>
    <p:sldId id="327" r:id="rId36"/>
    <p:sldId id="328" r:id="rId37"/>
    <p:sldId id="329" r:id="rId38"/>
    <p:sldId id="330" r:id="rId39"/>
    <p:sldId id="331" r:id="rId40"/>
    <p:sldId id="332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99"/>
    <a:srgbClr val="FFEBCD"/>
    <a:srgbClr val="FFF5E7"/>
    <a:srgbClr val="FFF4E5"/>
    <a:srgbClr val="FEAB33"/>
    <a:srgbClr val="FFFDFB"/>
    <a:srgbClr val="FC9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35" autoAdjust="0"/>
    <p:restoredTop sz="93120" autoAdjust="0"/>
  </p:normalViewPr>
  <p:slideViewPr>
    <p:cSldViewPr>
      <p:cViewPr>
        <p:scale>
          <a:sx n="96" d="100"/>
          <a:sy n="96" d="100"/>
        </p:scale>
        <p:origin x="-19" y="8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CFF1A-2218-470E-8B64-996D211B48B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2D66A-4584-4D96-A68D-60A0C6CAC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D66A-4584-4D96-A68D-60A0C6CACEC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D66A-4584-4D96-A68D-60A0C6CACEC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D66A-4584-4D96-A68D-60A0C6CACEC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D66A-4584-4D96-A68D-60A0C6CACEC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D66A-4584-4D96-A68D-60A0C6CACEC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D66A-4584-4D96-A68D-60A0C6CACEC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D66A-4584-4D96-A68D-60A0C6CACECD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D66A-4584-4D96-A68D-60A0C6CACECD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C6C45-24C4-4755-BC3F-89A4B96C2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6E675-94B2-49EC-80AC-C33B75652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34E48-DD74-431C-89EE-2C2DA49D9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8329B-A378-4FD8-8974-9F1CFAC99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E098F-A657-4C19-81F1-E1CE92BC1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578A3-F48E-4CF8-A99E-05134AC0B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89594-92DC-46F6-B39D-65F11A1F0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5AA7E-4C9A-49C2-A8A7-BAB8933A5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A01EB-DCD8-4C55-94AA-EF789D360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4108-14B1-4F80-B102-59468462F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D9D68-EE81-496C-8383-38DEB2331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D787A96-BD11-42CB-9411-7D6E66F2B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1857356" y="1857364"/>
            <a:ext cx="66008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Программный комплекс мониторинга и эксплуатации транспортных средств и механизмов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«АСМО-транспорт»</a:t>
            </a:r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Жизненный цикл АТС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254461"/>
            <a:ext cx="5473334" cy="332666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4515947"/>
            <a:ext cx="6526667" cy="143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5301208"/>
            <a:ext cx="5613334" cy="9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4788024" y="2636912"/>
            <a:ext cx="4032448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Перемещенные АТС, а также кандидаты на перемещение отображаются на соответствующих вкладках с доступными для каждого состояния функциями подтверждения, отмены, а также фильтрации и печати.</a:t>
            </a:r>
          </a:p>
          <a:p>
            <a:pPr algn="just">
              <a:defRPr/>
            </a:pPr>
            <a:endParaRPr lang="ru-RU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  <p:sp>
        <p:nvSpPr>
          <p:cNvPr id="15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В системе предусмотрены переходные состояния АТС, чтобы руководство транспортных служб было задействовано в этом процессе, и могло подтвердить либо отменить перемещение.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всех событий по АТС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691680" y="4941168"/>
            <a:ext cx="3060848" cy="9002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Все действия и операции по автотранспортной технике </a:t>
            </a:r>
            <a:r>
              <a:rPr lang="ru-RU" sz="1050" dirty="0" smtClean="0"/>
              <a:t>хранятся </a:t>
            </a:r>
            <a:r>
              <a:rPr lang="ru-RU" sz="1050" dirty="0" smtClean="0"/>
              <a:t>в системе и </a:t>
            </a:r>
            <a:r>
              <a:rPr lang="ru-RU" sz="1050" dirty="0" smtClean="0"/>
              <a:t>отображаются </a:t>
            </a:r>
            <a:r>
              <a:rPr lang="ru-RU" sz="1050" dirty="0" smtClean="0"/>
              <a:t>на соответствующих вкладках.</a:t>
            </a:r>
          </a:p>
          <a:p>
            <a:pPr algn="just">
              <a:defRPr/>
            </a:pPr>
            <a:endParaRPr lang="ru-RU" sz="1050" dirty="0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836712"/>
            <a:ext cx="6620001" cy="2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3068960"/>
            <a:ext cx="6593334" cy="141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717032"/>
            <a:ext cx="3746667" cy="25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оборудования АТС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Перечень оборудования доступен пользователю в карточке АТС с группировкой по крупным группам оборудования. При этом для каждой единицы отображаются дополнительные характеристики и история всех операций и действий над ней.</a:t>
            </a:r>
          </a:p>
          <a:p>
            <a:pPr algn="just">
              <a:defRPr/>
            </a:pPr>
            <a:endParaRPr lang="ru-RU" sz="1050" dirty="0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477851"/>
            <a:ext cx="7128572" cy="44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Жизненный цикл оборудования АТС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23928" y="1628800"/>
            <a:ext cx="2088232" cy="1440160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Оборудование АТС</a:t>
            </a:r>
          </a:p>
          <a:p>
            <a:pPr>
              <a:defRPr/>
            </a:pPr>
            <a:endParaRPr lang="ru-RU" sz="1000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ru-RU" sz="1000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 Нормативы</a:t>
            </a:r>
          </a:p>
          <a:p>
            <a:pPr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 Пробеги / </a:t>
            </a:r>
            <a:r>
              <a:rPr lang="ru-RU" sz="1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моточасы</a:t>
            </a:r>
            <a:endParaRPr lang="ru-RU" sz="1000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 Процент износа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11960" y="3284984"/>
            <a:ext cx="1656184" cy="864096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cxnSp>
        <p:nvCxnSpPr>
          <p:cNvPr id="25" name="Прямая со стрелкой 24"/>
          <p:cNvCxnSpPr/>
          <p:nvPr/>
        </p:nvCxnSpPr>
        <p:spPr bwMode="auto">
          <a:xfrm>
            <a:off x="6012160" y="1988840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Скругленный прямоугольник 43"/>
          <p:cNvSpPr/>
          <p:nvPr/>
        </p:nvSpPr>
        <p:spPr>
          <a:xfrm>
            <a:off x="6660232" y="2492896"/>
            <a:ext cx="1440160" cy="720080"/>
          </a:xfrm>
          <a:prstGeom prst="roundRect">
            <a:avLst>
              <a:gd name="adj" fmla="val 1269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Демонтаж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660232" y="1628800"/>
            <a:ext cx="1440160" cy="7200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Перемещение на другую АТС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364360" y="3437384"/>
            <a:ext cx="1656184" cy="864096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516760" y="3589784"/>
            <a:ext cx="1656184" cy="864096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Автошины</a:t>
            </a:r>
          </a:p>
          <a:p>
            <a:pPr>
              <a:buFontTx/>
              <a:buChar char="-"/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Аккумуляторы</a:t>
            </a:r>
          </a:p>
          <a:p>
            <a:pPr>
              <a:buFontTx/>
              <a:buChar char="-"/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Агрегаты, запчасти</a:t>
            </a:r>
          </a:p>
          <a:p>
            <a:pPr>
              <a:buFontTx/>
              <a:buChar char="-"/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Спец. оборудование</a:t>
            </a:r>
            <a:endParaRPr lang="ru-RU" sz="10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cxnSp>
        <p:nvCxnSpPr>
          <p:cNvPr id="57" name="Прямая со стрелкой 56"/>
          <p:cNvCxnSpPr/>
          <p:nvPr/>
        </p:nvCxnSpPr>
        <p:spPr bwMode="auto">
          <a:xfrm>
            <a:off x="6012160" y="2852936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Прямая со стрелкой 57"/>
          <p:cNvCxnSpPr/>
          <p:nvPr/>
        </p:nvCxnSpPr>
        <p:spPr bwMode="auto">
          <a:xfrm>
            <a:off x="3275856" y="1988840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Прямая со стрелкой 58"/>
          <p:cNvCxnSpPr/>
          <p:nvPr/>
        </p:nvCxnSpPr>
        <p:spPr bwMode="auto">
          <a:xfrm>
            <a:off x="3275856" y="2852936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Скругленный прямоугольник 59"/>
          <p:cNvSpPr/>
          <p:nvPr/>
        </p:nvSpPr>
        <p:spPr>
          <a:xfrm>
            <a:off x="1835696" y="2492896"/>
            <a:ext cx="1440160" cy="7200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Монтаж из резерва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835696" y="1628800"/>
            <a:ext cx="1440160" cy="7200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Ввод нового оборудования</a:t>
            </a:r>
          </a:p>
        </p:txBody>
      </p:sp>
      <p:cxnSp>
        <p:nvCxnSpPr>
          <p:cNvPr id="66" name="Shape 65"/>
          <p:cNvCxnSpPr>
            <a:stCxn id="44" idx="3"/>
            <a:endCxn id="60" idx="2"/>
          </p:cNvCxnSpPr>
          <p:nvPr/>
        </p:nvCxnSpPr>
        <p:spPr>
          <a:xfrm flipH="1">
            <a:off x="2555776" y="2852936"/>
            <a:ext cx="5544616" cy="360040"/>
          </a:xfrm>
          <a:prstGeom prst="bentConnector4">
            <a:avLst>
              <a:gd name="adj1" fmla="val -4123"/>
              <a:gd name="adj2" fmla="val 54445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Жизненный цикл оборудования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ПК «АСМО-транспорт» позволяет учитывать автошины, их сезонный демонтаж и возможностью просмотреть текущее состояние по автошинам каждой АТС. </a:t>
            </a:r>
          </a:p>
          <a:p>
            <a:pPr algn="just">
              <a:defRPr/>
            </a:pPr>
            <a:endParaRPr lang="ru-RU" sz="1050" dirty="0" smtClean="0"/>
          </a:p>
          <a:p>
            <a:pPr algn="just">
              <a:defRPr/>
            </a:pPr>
            <a:r>
              <a:rPr lang="ru-RU" sz="1050" dirty="0" smtClean="0"/>
              <a:t>Для автошин, как и для большинства групп оборудования, система позволяет рассчитывать процент износа по определенным алгоритмам и напоминать пользователю о необходимости замены единицы оборудования.</a:t>
            </a:r>
          </a:p>
          <a:p>
            <a:pPr algn="just">
              <a:defRPr/>
            </a:pPr>
            <a:endParaRPr lang="ru-RU" sz="1050" dirty="0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6938" y="1787754"/>
            <a:ext cx="5613334" cy="24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342282"/>
            <a:ext cx="6554153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Отчеты по АТС и оборудованию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ПК «АСМО-транспорт» позволяет сформировать всю необходимую по АТС и его оборудованию отчетность.</a:t>
            </a:r>
          </a:p>
          <a:p>
            <a:pPr algn="just">
              <a:defRPr/>
            </a:pPr>
            <a:endParaRPr lang="ru-RU" sz="1050" dirty="0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1124744"/>
            <a:ext cx="5513334" cy="40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3861048"/>
            <a:ext cx="6306667" cy="247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52480" y="1340768"/>
            <a:ext cx="4140000" cy="4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Заявки на выпуск АТС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Модуль ввода и учета заявок на автотранспортные услуги обеспечивает функции оформления, согласования и учета выполнения заявок, в том числе подбор автотранспортных единиц для их  выполнения.</a:t>
            </a:r>
          </a:p>
          <a:p>
            <a:pPr algn="just">
              <a:defRPr/>
            </a:pPr>
            <a:endParaRPr lang="ru-RU" sz="1050" dirty="0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268760"/>
            <a:ext cx="7314286" cy="476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Настройка маршрутов согласования заявок на выпуск АТС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ПК позволяет пользователю,  наделенному соответствующими правами, настроить возможные переходы статусов, тем самым организовать маршрут прохождения заявки с момента регистрации до </a:t>
            </a:r>
            <a:r>
              <a:rPr lang="ru-RU" sz="1050" dirty="0" smtClean="0"/>
              <a:t>ее </a:t>
            </a:r>
            <a:r>
              <a:rPr lang="ru-RU" sz="1050" dirty="0" smtClean="0"/>
              <a:t>закрытия.</a:t>
            </a:r>
          </a:p>
          <a:p>
            <a:pPr algn="just">
              <a:defRPr/>
            </a:pPr>
            <a:endParaRPr lang="ru-RU" sz="1050" dirty="0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9320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484784"/>
            <a:ext cx="5033334" cy="20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564904"/>
            <a:ext cx="3300000" cy="169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789040"/>
            <a:ext cx="2653665" cy="162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4226406"/>
            <a:ext cx="3913822" cy="114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и печать заявок на выпуск АТС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Печать, а также анализ исполнения заявок доступен в журнале, карточках, и на рабочих местах пользователей.</a:t>
            </a:r>
          </a:p>
          <a:p>
            <a:pPr algn="just">
              <a:defRPr/>
            </a:pPr>
            <a:endParaRPr lang="ru-RU" sz="1050" dirty="0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6765" y="1124744"/>
            <a:ext cx="3885715" cy="405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9147" y="3212976"/>
            <a:ext cx="4513333" cy="311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 cstate="print">
            <a:lum bright="5000"/>
          </a:blip>
          <a:srcRect/>
          <a:stretch>
            <a:fillRect/>
          </a:stretch>
        </p:blipFill>
        <p:spPr bwMode="auto">
          <a:xfrm>
            <a:off x="1331640" y="1124744"/>
            <a:ext cx="4700000" cy="360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 путевых листов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Журнал путевых листов представляет собой весь список путевок по подразделению за период, разделяя их на возвращенные и находящиеся на линии (диспетчерские) путевые листы. </a:t>
            </a:r>
          </a:p>
          <a:p>
            <a:pPr algn="just">
              <a:defRPr/>
            </a:pPr>
            <a:r>
              <a:rPr lang="ru-RU" sz="1050" dirty="0" smtClean="0"/>
              <a:t>Каждый путевой лист можно посмотреть в виде карточки по двойному щелчку мыши.</a:t>
            </a:r>
          </a:p>
          <a:p>
            <a:pPr algn="just">
              <a:defRPr/>
            </a:pPr>
            <a:endParaRPr lang="ru-RU" sz="1050" dirty="0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412776"/>
            <a:ext cx="6477524" cy="482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Краткое описание ПК «АСМО – транспорт»</a:t>
            </a:r>
          </a:p>
        </p:txBody>
      </p:sp>
      <p:sp>
        <p:nvSpPr>
          <p:cNvPr id="12" name="Text Box 1042"/>
          <p:cNvSpPr txBox="1">
            <a:spLocks noChangeArrowheads="1"/>
          </p:cNvSpPr>
          <p:nvPr/>
        </p:nvSpPr>
        <p:spPr bwMode="auto">
          <a:xfrm>
            <a:off x="1691680" y="764704"/>
            <a:ext cx="68580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050" dirty="0" smtClean="0"/>
              <a:t>Программный комплекс </a:t>
            </a:r>
            <a:r>
              <a:rPr lang="ru-RU" sz="1050" b="1" dirty="0" smtClean="0"/>
              <a:t>«АСМО-транспорт»</a:t>
            </a:r>
            <a:r>
              <a:rPr lang="ru-RU" sz="1050" dirty="0" smtClean="0"/>
              <a:t> обеспечивает автоматизированную поддержку деятельности производственных подразделений, занимающихся эксплуатацией, техническим обслуживанием и ремонтом транспортных средств и механизмов общего и производственного назначения.</a:t>
            </a:r>
          </a:p>
          <a:p>
            <a:pPr algn="just"/>
            <a:endParaRPr lang="ru-RU" sz="1050" dirty="0" smtClean="0"/>
          </a:p>
          <a:p>
            <a:pPr algn="just">
              <a:spcBef>
                <a:spcPts val="0"/>
              </a:spcBef>
            </a:pPr>
            <a:r>
              <a:rPr lang="ru-RU" sz="1050" b="1" dirty="0" smtClean="0"/>
              <a:t>«АСМО-транспорт»</a:t>
            </a:r>
            <a:r>
              <a:rPr lang="ru-RU" sz="1050" dirty="0" smtClean="0"/>
              <a:t> состоит из подсистем:</a:t>
            </a:r>
          </a:p>
          <a:p>
            <a:pPr algn="just">
              <a:spcBef>
                <a:spcPts val="0"/>
              </a:spcBef>
            </a:pPr>
            <a:endParaRPr lang="ru-RU" sz="1050" dirty="0" smtClean="0"/>
          </a:p>
          <a:p>
            <a:pPr algn="just">
              <a:spcBef>
                <a:spcPts val="0"/>
              </a:spcBef>
            </a:pPr>
            <a:endParaRPr lang="ru-RU" sz="1050" dirty="0" smtClean="0"/>
          </a:p>
          <a:p>
            <a:pPr>
              <a:tabLst>
                <a:tab pos="1143000" algn="l"/>
              </a:tabLst>
            </a:pPr>
            <a:r>
              <a:rPr lang="ru-RU" sz="1050" b="1" dirty="0" smtClean="0"/>
              <a:t>Учет транспортных средств и механизмов:</a:t>
            </a:r>
          </a:p>
          <a:p>
            <a:pPr marL="360363" lvl="2">
              <a:buFontTx/>
              <a:buChar char="•"/>
            </a:pPr>
            <a:r>
              <a:rPr lang="ru-RU" sz="1050" dirty="0" smtClean="0"/>
              <a:t>  ввод и редактирование паспортных данных автотранспортных средств и механизмов (ТСМ)</a:t>
            </a:r>
          </a:p>
          <a:p>
            <a:pPr marL="360363" lvl="2">
              <a:buFontTx/>
              <a:buChar char="•"/>
            </a:pPr>
            <a:r>
              <a:rPr lang="ru-RU" sz="1050" dirty="0" smtClean="0"/>
              <a:t>  учет поступления и выбытия ТСМ;</a:t>
            </a:r>
          </a:p>
          <a:p>
            <a:pPr marL="360363" lvl="2">
              <a:buFontTx/>
              <a:buChar char="•"/>
            </a:pPr>
            <a:r>
              <a:rPr lang="ru-RU" sz="1050" dirty="0" smtClean="0"/>
              <a:t>  перемещение ТСМ между структурными подразделениями предприятия;</a:t>
            </a:r>
          </a:p>
          <a:p>
            <a:pPr marL="360363" lvl="2">
              <a:buFontTx/>
              <a:buChar char="•"/>
            </a:pPr>
            <a:r>
              <a:rPr lang="ru-RU" sz="1050" dirty="0" smtClean="0"/>
              <a:t> </a:t>
            </a:r>
            <a:r>
              <a:rPr lang="en-US" sz="1050" dirty="0" smtClean="0"/>
              <a:t> </a:t>
            </a:r>
            <a:r>
              <a:rPr lang="ru-RU" sz="1050" dirty="0" smtClean="0"/>
              <a:t>прикрепление водителей</a:t>
            </a:r>
            <a:r>
              <a:rPr lang="en-US" sz="1050" dirty="0" smtClean="0"/>
              <a:t> </a:t>
            </a:r>
            <a:r>
              <a:rPr lang="ru-RU" sz="1050" dirty="0" smtClean="0"/>
              <a:t>к автотранспортным средствам (АТС); </a:t>
            </a:r>
          </a:p>
          <a:p>
            <a:pPr marL="360363" lvl="2">
              <a:buFontTx/>
              <a:buChar char="•"/>
            </a:pPr>
            <a:r>
              <a:rPr lang="ru-RU" sz="1050" dirty="0" smtClean="0"/>
              <a:t>  учет страхования и регистрации АТС в ГИБДД;</a:t>
            </a:r>
          </a:p>
          <a:p>
            <a:pPr marL="360363" lvl="2">
              <a:buFontTx/>
              <a:buChar char="•"/>
            </a:pPr>
            <a:r>
              <a:rPr lang="ru-RU" sz="1050" dirty="0" smtClean="0"/>
              <a:t>  прикрепление прицепов, заказчиков;</a:t>
            </a:r>
          </a:p>
          <a:p>
            <a:pPr marL="360363" lvl="2">
              <a:buFontTx/>
              <a:buChar char="•"/>
            </a:pPr>
            <a:r>
              <a:rPr lang="ru-RU" sz="1050" dirty="0" smtClean="0"/>
              <a:t>  контроль за правильностью и последовательностью ввода информации.</a:t>
            </a:r>
          </a:p>
          <a:p>
            <a:pPr>
              <a:tabLst>
                <a:tab pos="1143000" algn="l"/>
              </a:tabLst>
            </a:pPr>
            <a:endParaRPr lang="ru-RU" sz="1050" b="1" dirty="0" smtClean="0"/>
          </a:p>
          <a:p>
            <a:pPr>
              <a:tabLst>
                <a:tab pos="1143000" algn="l"/>
              </a:tabLst>
            </a:pPr>
            <a:r>
              <a:rPr lang="ru-RU" sz="1050" b="1" dirty="0" smtClean="0"/>
              <a:t>Обработка путевых листов:</a:t>
            </a:r>
          </a:p>
          <a:p>
            <a:pPr marL="534988" lvl="2" indent="-174625">
              <a:buFontTx/>
              <a:buChar char="•"/>
              <a:tabLst>
                <a:tab pos="534988" algn="l"/>
              </a:tabLst>
            </a:pPr>
            <a:r>
              <a:rPr lang="ru-RU" sz="1050" dirty="0" smtClean="0"/>
              <a:t>формирование и печать диспетчерских путевых листов;</a:t>
            </a:r>
          </a:p>
          <a:p>
            <a:pPr marL="534988" lvl="2" indent="-174625">
              <a:buFontTx/>
              <a:buChar char="•"/>
              <a:tabLst>
                <a:tab pos="534988" algn="l"/>
              </a:tabLst>
            </a:pPr>
            <a:r>
              <a:rPr lang="ru-RU" sz="1050" dirty="0" smtClean="0"/>
              <a:t>ввод и обработка данных возвращенных с линии путевых листов;</a:t>
            </a:r>
          </a:p>
          <a:p>
            <a:pPr marL="534988" lvl="2" indent="-174625">
              <a:buFontTx/>
              <a:buChar char="•"/>
              <a:tabLst>
                <a:tab pos="534988" algn="l"/>
              </a:tabLst>
            </a:pPr>
            <a:r>
              <a:rPr lang="ru-RU" sz="1050" dirty="0" smtClean="0"/>
              <a:t>автоматизация расчета пробега, </a:t>
            </a:r>
            <a:r>
              <a:rPr lang="ru-RU" sz="1050" dirty="0" err="1" smtClean="0"/>
              <a:t>моточасов</a:t>
            </a:r>
            <a:r>
              <a:rPr lang="ru-RU" sz="1050" dirty="0" smtClean="0"/>
              <a:t>, расхода ГСМ и процента износа оборудования</a:t>
            </a:r>
            <a:r>
              <a:rPr lang="en-US" sz="1050" dirty="0" smtClean="0"/>
              <a:t>;</a:t>
            </a:r>
            <a:endParaRPr lang="ru-RU" sz="1050" dirty="0" smtClean="0"/>
          </a:p>
          <a:p>
            <a:pPr marL="77788" lvl="1" indent="-174625">
              <a:tabLst>
                <a:tab pos="534988" algn="l"/>
              </a:tabLst>
            </a:pPr>
            <a:endParaRPr lang="ru-RU" sz="1050" b="1" dirty="0" smtClean="0"/>
          </a:p>
          <a:p>
            <a:pPr marL="77788" lvl="1" indent="-174625">
              <a:tabLst>
                <a:tab pos="534988" algn="l"/>
              </a:tabLst>
            </a:pPr>
            <a:r>
              <a:rPr lang="ru-RU" sz="1050" b="1" dirty="0" smtClean="0"/>
              <a:t>Техническое обслуживание и ремонт транспортных средств и механизмов:</a:t>
            </a:r>
          </a:p>
          <a:p>
            <a:pPr marL="534988" lvl="2" indent="-174625">
              <a:buFontTx/>
              <a:buChar char="•"/>
              <a:tabLst>
                <a:tab pos="534988" algn="l"/>
              </a:tabLst>
            </a:pPr>
            <a:r>
              <a:rPr lang="ru-RU" sz="1050" dirty="0" smtClean="0"/>
              <a:t>учет выявленных дефектов АТС и оборудования;</a:t>
            </a:r>
          </a:p>
          <a:p>
            <a:pPr marL="534988" lvl="2" indent="-174625">
              <a:buFontTx/>
              <a:buChar char="•"/>
              <a:tabLst>
                <a:tab pos="534988" algn="l"/>
              </a:tabLst>
            </a:pPr>
            <a:r>
              <a:rPr lang="ru-RU" sz="1050" dirty="0" smtClean="0"/>
              <a:t>обработка заявок на ремонт ТСМ;</a:t>
            </a:r>
          </a:p>
          <a:p>
            <a:pPr marL="534988" lvl="2" indent="-174625">
              <a:buFontTx/>
              <a:buChar char="•"/>
              <a:tabLst>
                <a:tab pos="534988" algn="l"/>
              </a:tabLst>
            </a:pPr>
            <a:r>
              <a:rPr lang="ru-RU" sz="1050" dirty="0" smtClean="0"/>
              <a:t>планирование и учет использования ремонтных ресурсов, учет замены масла;</a:t>
            </a:r>
          </a:p>
          <a:p>
            <a:pPr marL="534988" lvl="2" indent="-174625">
              <a:buFontTx/>
              <a:buChar char="•"/>
              <a:tabLst>
                <a:tab pos="534988" algn="l"/>
              </a:tabLst>
            </a:pPr>
            <a:r>
              <a:rPr lang="ru-RU" sz="1050" dirty="0" smtClean="0"/>
              <a:t>монтаж, демонтаж оборудования;</a:t>
            </a:r>
          </a:p>
          <a:p>
            <a:pPr marL="534988" lvl="2" indent="-174625">
              <a:buFontTx/>
              <a:buChar char="•"/>
              <a:tabLst>
                <a:tab pos="534988" algn="l"/>
              </a:tabLst>
            </a:pPr>
            <a:r>
              <a:rPr lang="ru-RU" sz="1050" dirty="0" smtClean="0"/>
              <a:t>формирование и обработка заявок на запчасти, недостающее оборудование;</a:t>
            </a:r>
          </a:p>
          <a:p>
            <a:pPr marL="534988" lvl="2" indent="-174625">
              <a:buFontTx/>
              <a:buChar char="•"/>
              <a:tabLst>
                <a:tab pos="534988" algn="l"/>
              </a:tabLst>
            </a:pPr>
            <a:r>
              <a:rPr lang="ru-RU" sz="1050" dirty="0" smtClean="0"/>
              <a:t>расчет выработки автомобиля для планового обслуживания (включая ремонты) учет персональных данных о работниках автотранспортных хозяйств (АТХ);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>
                <a:solidFill>
                  <a:srgbClr val="FFEBCD"/>
                </a:solidFill>
              </a:rPr>
              <a:t> </a:t>
            </a:r>
            <a:r>
              <a:rPr lang="ru-RU" sz="900" u="sng" dirty="0" smtClean="0">
                <a:solidFill>
                  <a:srgbClr val="FFEBCD"/>
                </a:solidFill>
              </a:rPr>
              <a:t>Краткое описание</a:t>
            </a:r>
            <a:endParaRPr lang="ru-RU" sz="9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 путевых листов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79912" y="2060848"/>
            <a:ext cx="2088232" cy="2376264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Выписанный </a:t>
            </a:r>
            <a:r>
              <a:rPr lang="ru-RU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диспетчерский путевой лист</a:t>
            </a:r>
            <a:endParaRPr lang="ru-RU" sz="1000" b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ru-RU" sz="1000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Выбор: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шаблона </a:t>
            </a:r>
            <a:r>
              <a:rPr lang="ru-RU" sz="1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</a:t>
            </a: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/л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АТС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экипажа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режима работы, смены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заказчика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топлива, масла</a:t>
            </a:r>
            <a:endParaRPr lang="ru-RU" sz="1000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cxnSp>
        <p:nvCxnSpPr>
          <p:cNvPr id="58" name="Прямая со стрелкой 57"/>
          <p:cNvCxnSpPr/>
          <p:nvPr/>
        </p:nvCxnSpPr>
        <p:spPr bwMode="auto">
          <a:xfrm>
            <a:off x="3131840" y="2780928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Прямая со стрелкой 58"/>
          <p:cNvCxnSpPr/>
          <p:nvPr/>
        </p:nvCxnSpPr>
        <p:spPr bwMode="auto">
          <a:xfrm>
            <a:off x="3131840" y="3645024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Скругленный прямоугольник 60"/>
          <p:cNvSpPr/>
          <p:nvPr/>
        </p:nvSpPr>
        <p:spPr>
          <a:xfrm>
            <a:off x="1547664" y="1556792"/>
            <a:ext cx="1584176" cy="144016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Предыдущий возвращенный путевой лист</a:t>
            </a:r>
          </a:p>
          <a:p>
            <a:pPr algn="ctr">
              <a:defRPr/>
            </a:pPr>
            <a:endParaRPr lang="ru-RU" sz="1000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Пробег АТС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Остатки топлива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7664" y="3284984"/>
            <a:ext cx="1584176" cy="144016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Заявка на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автотранспорт </a:t>
            </a:r>
          </a:p>
          <a:p>
            <a:pPr algn="ctr">
              <a:defRPr/>
            </a:pPr>
            <a:endParaRPr lang="ru-RU" sz="1000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Состояние АТС, водителя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44208" y="2060848"/>
            <a:ext cx="2088232" cy="2376264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Возвращенный путевой лист</a:t>
            </a:r>
          </a:p>
          <a:p>
            <a:pPr algn="ctr">
              <a:defRPr/>
            </a:pPr>
            <a:endParaRPr lang="ru-RU" sz="1000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Ввод заправок и остатков ГСМ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Ввод пробегов АТС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Корректировка данных (расстояние, время работы)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Расчет:</a:t>
            </a:r>
          </a:p>
          <a:p>
            <a:pPr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- валового дохода</a:t>
            </a:r>
          </a:p>
          <a:p>
            <a:pPr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- нормы ГСМ АТС</a:t>
            </a:r>
          </a:p>
          <a:p>
            <a:pPr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- нормы ГСМ оборудования </a:t>
            </a:r>
          </a:p>
        </p:txBody>
      </p:sp>
      <p:cxnSp>
        <p:nvCxnSpPr>
          <p:cNvPr id="24" name="Прямая со стрелкой 23"/>
          <p:cNvCxnSpPr>
            <a:stCxn id="16" idx="3"/>
            <a:endCxn id="23" idx="1"/>
          </p:cNvCxnSpPr>
          <p:nvPr/>
        </p:nvCxnSpPr>
        <p:spPr bwMode="auto">
          <a:xfrm>
            <a:off x="5868144" y="3248980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8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3" y="2996952"/>
            <a:ext cx="457385" cy="22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Пользовательская настройка расчета путевых листов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ПК «АСМО-транспорт позволяет пользователю легко настроить алгоритм </a:t>
            </a:r>
            <a:r>
              <a:rPr lang="ru-RU" sz="1050" dirty="0" smtClean="0"/>
              <a:t>расчета </a:t>
            </a:r>
            <a:r>
              <a:rPr lang="ru-RU" sz="1050" dirty="0" smtClean="0"/>
              <a:t>путевых листов, указав аргументы и формулы расчета.</a:t>
            </a:r>
          </a:p>
          <a:p>
            <a:pPr algn="just">
              <a:defRPr/>
            </a:pPr>
            <a:endParaRPr lang="ru-RU" sz="1050" dirty="0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268760"/>
            <a:ext cx="4513333" cy="39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275986"/>
            <a:ext cx="4566667" cy="30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Обработка и расчет путевых листов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После возвращения путевого листа диспетчеру необходимо указать лишь конечный остаток топлива и пробег АТС, и осуществить расчет путевого листа нажатием одной кнопки.</a:t>
            </a:r>
          </a:p>
          <a:p>
            <a:pPr algn="just">
              <a:defRPr/>
            </a:pPr>
            <a:endParaRPr lang="ru-RU" sz="1050" dirty="0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267914"/>
            <a:ext cx="5786667" cy="439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573016"/>
            <a:ext cx="5733334" cy="2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Печать путевых листов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Печатные формы путевых листов легко </a:t>
            </a:r>
            <a:r>
              <a:rPr lang="ru-RU" sz="1050" dirty="0" smtClean="0"/>
              <a:t>настраиваются </a:t>
            </a:r>
            <a:r>
              <a:rPr lang="ru-RU" sz="1050" dirty="0" smtClean="0"/>
              <a:t>для любого предприятия.</a:t>
            </a:r>
          </a:p>
          <a:p>
            <a:pPr algn="just">
              <a:defRPr/>
            </a:pPr>
            <a:endParaRPr lang="ru-RU" sz="1050" dirty="0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138637"/>
            <a:ext cx="7313334" cy="502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844824"/>
            <a:ext cx="4432381" cy="443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 и учет проведения ремонтов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36096" y="1268760"/>
            <a:ext cx="1872208" cy="864096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Планирование и учет проведения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ТО</a:t>
            </a: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>
            <a:off x="2915816" y="1700808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Скругленный прямоугольник 15"/>
          <p:cNvSpPr/>
          <p:nvPr/>
        </p:nvSpPr>
        <p:spPr>
          <a:xfrm>
            <a:off x="1691680" y="1340768"/>
            <a:ext cx="1224136" cy="7200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АТС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36096" y="3717032"/>
            <a:ext cx="1872208" cy="864096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Планирование и учет проведения ремонтов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364088" y="2456746"/>
            <a:ext cx="3456384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1050" dirty="0" smtClean="0"/>
              <a:t>  Исполнитель ремонта</a:t>
            </a:r>
          </a:p>
          <a:p>
            <a:pPr>
              <a:buFontTx/>
              <a:buChar char="•"/>
            </a:pPr>
            <a:r>
              <a:rPr lang="ru-RU" sz="1050" dirty="0" smtClean="0"/>
              <a:t>  Работы</a:t>
            </a:r>
          </a:p>
          <a:p>
            <a:pPr>
              <a:buFontTx/>
              <a:buChar char="•"/>
            </a:pPr>
            <a:r>
              <a:rPr lang="ru-RU" sz="1050" dirty="0" smtClean="0"/>
              <a:t>  Установка и демонтаж оборудования</a:t>
            </a:r>
          </a:p>
          <a:p>
            <a:pPr>
              <a:buFontTx/>
              <a:buChar char="•"/>
            </a:pPr>
            <a:r>
              <a:rPr lang="ru-RU" sz="1050" dirty="0" smtClean="0"/>
              <a:t>  Учет замены масла</a:t>
            </a:r>
          </a:p>
          <a:p>
            <a:pPr>
              <a:buFontTx/>
              <a:buChar char="•"/>
            </a:pPr>
            <a:r>
              <a:rPr lang="ru-RU" sz="1050" dirty="0" smtClean="0"/>
              <a:t>  Заявка на запчасти и недостающее оборудование</a:t>
            </a:r>
            <a:endParaRPr lang="ru-RU" sz="900" dirty="0"/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3563888" y="1268760"/>
            <a:ext cx="14401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50" dirty="0" smtClean="0"/>
              <a:t>Процент износа АТС относительно нормы по ТО и текущему пробегу</a:t>
            </a:r>
            <a:endParaRPr lang="ru-RU" sz="9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691680" y="4509120"/>
            <a:ext cx="1224136" cy="7200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Персонал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419872" y="3140968"/>
            <a:ext cx="1224136" cy="720080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Новый ремонт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19872" y="4509120"/>
            <a:ext cx="1224136" cy="720080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Заявка на ремонт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3419872" y="4005064"/>
            <a:ext cx="144016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1050" dirty="0" smtClean="0"/>
              <a:t>  Работы</a:t>
            </a:r>
          </a:p>
          <a:p>
            <a:pPr>
              <a:buFontTx/>
              <a:buChar char="•"/>
            </a:pPr>
            <a:r>
              <a:rPr lang="ru-RU" sz="1050" dirty="0" smtClean="0"/>
              <a:t>  Неисправности</a:t>
            </a:r>
            <a:endParaRPr lang="ru-RU" sz="1050" dirty="0"/>
          </a:p>
        </p:txBody>
      </p:sp>
      <p:cxnSp>
        <p:nvCxnSpPr>
          <p:cNvPr id="36" name="Прямая со стрелкой 35"/>
          <p:cNvCxnSpPr/>
          <p:nvPr/>
        </p:nvCxnSpPr>
        <p:spPr bwMode="auto">
          <a:xfrm>
            <a:off x="4716016" y="1700808"/>
            <a:ext cx="720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Прямая со стрелкой 36"/>
          <p:cNvCxnSpPr/>
          <p:nvPr/>
        </p:nvCxnSpPr>
        <p:spPr bwMode="auto">
          <a:xfrm>
            <a:off x="4932040" y="4149080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Line 48"/>
          <p:cNvSpPr>
            <a:spLocks noChangeShapeType="1"/>
          </p:cNvSpPr>
          <p:nvPr/>
        </p:nvSpPr>
        <p:spPr bwMode="auto">
          <a:xfrm>
            <a:off x="2915816" y="486916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4932040" y="3501008"/>
            <a:ext cx="0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1" idx="3"/>
          </p:cNvCxnSpPr>
          <p:nvPr/>
        </p:nvCxnSpPr>
        <p:spPr>
          <a:xfrm>
            <a:off x="4644008" y="350100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32" idx="3"/>
          </p:cNvCxnSpPr>
          <p:nvPr/>
        </p:nvCxnSpPr>
        <p:spPr>
          <a:xfrm>
            <a:off x="4644008" y="486916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  <p:bldP spid="29" grpId="0"/>
      <p:bldP spid="30" grpId="0" animBg="1"/>
      <p:bldP spid="31" grpId="0" animBg="1"/>
      <p:bldP spid="32" grpId="0" animBg="1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заявки на ремонт и контроль ее выполнения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/>
              <a:t>Основная цель подсистемы - информационная поддержка управленческих решений в части обеспечения бесперебойной работы ТСМ с минимальными затратами на их техническое обслуживание и ремонт. </a:t>
            </a:r>
          </a:p>
          <a:p>
            <a:pPr algn="just"/>
            <a:r>
              <a:rPr lang="ru-RU" sz="1050" dirty="0" smtClean="0"/>
              <a:t>Система позволяет запланировать ремонт как на основании заявки, так и без нее.</a:t>
            </a:r>
            <a:endParaRPr lang="ru-RU" sz="1050" dirty="0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7710" y="1464454"/>
            <a:ext cx="7392762" cy="455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 ремонтов, ТО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Журнал ремонтов представляет собой перечень ремонтов за период по подразделениям с минимально необходимым набором столбцов. При этом вся подробная информация хранится и отображается в карточке ремонта. По каждому ремонту имеется возможность указать всю необходимую информацию по работам, неисправностям и </a:t>
            </a:r>
            <a:r>
              <a:rPr lang="ru-RU" sz="1050" dirty="0" smtClean="0"/>
              <a:t>дефектам </a:t>
            </a:r>
            <a:r>
              <a:rPr lang="ru-RU" sz="1050" dirty="0" smtClean="0"/>
              <a:t>и стоимостным характеристикам ремонта.</a:t>
            </a:r>
            <a:endParaRPr lang="ru-RU" sz="1050" dirty="0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4384" y="1623606"/>
            <a:ext cx="7314286" cy="468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годового графика и контроль выполнения ТО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Для реализации функций годового и месячного планирования работ по техническому обслуживанию АТС и просмотра текущего состояния по их выполнению предназначены отдельные формы ввода и просмотра данных. </a:t>
            </a:r>
          </a:p>
          <a:p>
            <a:pPr algn="just">
              <a:defRPr/>
            </a:pPr>
            <a:r>
              <a:rPr lang="ru-RU" sz="1050" dirty="0" smtClean="0"/>
              <a:t>В ПК «АСМО-транспорт» предусмотрена разработка планов – графиков, электронное согласование их с руководством и формирование  в виде документов на бумажном носителе.</a:t>
            </a:r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7264" y="1555392"/>
            <a:ext cx="7352348" cy="475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2479" y="4293096"/>
            <a:ext cx="7410001" cy="186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месячного графика и контроль выполнения ТО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Месячные графики проведения ТО формируются на основе согласованного годового плана и доступны для просмотра и редактирования в отдельной форме. В месячных графиках устанавливаются конкретные плановые  даты выполнения работ, корректируется при необходимости состав работ по ТО и отмечаются фактические  сроки  начала и окончания проведения работ. </a:t>
            </a:r>
          </a:p>
          <a:p>
            <a:pPr algn="just">
              <a:defRPr/>
            </a:pPr>
            <a:endParaRPr lang="ru-RU" sz="1050" dirty="0" smtClean="0"/>
          </a:p>
          <a:p>
            <a:pPr algn="just">
              <a:defRPr/>
            </a:pPr>
            <a:endParaRPr lang="ru-RU" sz="1050" dirty="0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1556792"/>
            <a:ext cx="7558096" cy="297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3140968"/>
            <a:ext cx="7558096" cy="272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42194" y="4579225"/>
            <a:ext cx="7050286" cy="173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данных персонала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Учет данных персонала, просмотр и ввод основных сведений по каждому </a:t>
            </a:r>
            <a:r>
              <a:rPr lang="ru-RU" sz="1050" dirty="0" smtClean="0"/>
              <a:t>работнику </a:t>
            </a:r>
            <a:r>
              <a:rPr lang="ru-RU" sz="1050" dirty="0" smtClean="0"/>
              <a:t>доступен в журнале и карточке соответственно.</a:t>
            </a:r>
          </a:p>
          <a:p>
            <a:pPr algn="just">
              <a:defRPr/>
            </a:pPr>
            <a:endParaRPr lang="ru-RU" sz="1050" dirty="0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340768"/>
            <a:ext cx="7393333" cy="441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Краткое описание ПК «АСМО – транспорт»</a:t>
            </a:r>
          </a:p>
        </p:txBody>
      </p:sp>
      <p:sp>
        <p:nvSpPr>
          <p:cNvPr id="12" name="Text Box 1042"/>
          <p:cNvSpPr txBox="1">
            <a:spLocks noChangeArrowheads="1"/>
          </p:cNvSpPr>
          <p:nvPr/>
        </p:nvSpPr>
        <p:spPr bwMode="auto">
          <a:xfrm>
            <a:off x="1691680" y="764704"/>
            <a:ext cx="6858000" cy="510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050" dirty="0" smtClean="0"/>
              <a:t>Программный комплекс </a:t>
            </a:r>
            <a:r>
              <a:rPr lang="ru-RU" sz="1050" b="1" dirty="0" smtClean="0"/>
              <a:t>«АСМО-транспорт»</a:t>
            </a:r>
            <a:r>
              <a:rPr lang="ru-RU" sz="1050" dirty="0" smtClean="0"/>
              <a:t> обеспечивает автоматизированную поддержку деятельности производственных подразделений, занимающихся эксплуатацией, техническим обслуживанием и ремонтом транспортных средств и механизмов общего и производственного назначения.</a:t>
            </a:r>
          </a:p>
          <a:p>
            <a:pPr algn="just"/>
            <a:endParaRPr lang="ru-RU" sz="1050" dirty="0" smtClean="0"/>
          </a:p>
          <a:p>
            <a:pPr algn="just">
              <a:spcBef>
                <a:spcPts val="0"/>
              </a:spcBef>
            </a:pPr>
            <a:r>
              <a:rPr lang="ru-RU" sz="1050" b="1" dirty="0" smtClean="0"/>
              <a:t>«АСМО-транспорт»</a:t>
            </a:r>
            <a:r>
              <a:rPr lang="ru-RU" sz="1050" dirty="0" smtClean="0"/>
              <a:t> состоит из подсистем:</a:t>
            </a:r>
          </a:p>
          <a:p>
            <a:pPr algn="just">
              <a:spcBef>
                <a:spcPts val="0"/>
              </a:spcBef>
            </a:pPr>
            <a:endParaRPr lang="ru-RU" sz="1050" dirty="0" smtClean="0"/>
          </a:p>
          <a:p>
            <a:pPr marL="342900" lvl="2" indent="-342900"/>
            <a:endParaRPr lang="ru-RU" sz="1050" b="1" dirty="0" smtClean="0"/>
          </a:p>
          <a:p>
            <a:pPr marL="342900" lvl="2" indent="-342900"/>
            <a:r>
              <a:rPr lang="ru-RU" sz="1050" b="1" dirty="0" smtClean="0"/>
              <a:t>Учет данных о водителях:</a:t>
            </a:r>
          </a:p>
          <a:p>
            <a:pPr marL="534988" lvl="2" indent="-174625">
              <a:buFontTx/>
              <a:buChar char="•"/>
              <a:tabLst>
                <a:tab pos="534988" algn="l"/>
              </a:tabLst>
            </a:pPr>
            <a:r>
              <a:rPr lang="ru-RU" sz="1050" dirty="0" smtClean="0"/>
              <a:t>учет водительских удостоверений, медицинских справок;</a:t>
            </a:r>
          </a:p>
          <a:p>
            <a:pPr marL="534988" lvl="2" indent="-174625">
              <a:buFontTx/>
              <a:buChar char="•"/>
              <a:tabLst>
                <a:tab pos="534988" algn="l"/>
              </a:tabLst>
            </a:pPr>
            <a:r>
              <a:rPr lang="ru-RU" sz="1050" dirty="0" smtClean="0"/>
              <a:t>учет стажировок водителей и допусков их к работе;</a:t>
            </a:r>
          </a:p>
          <a:p>
            <a:pPr marL="534988" lvl="2" indent="-174625">
              <a:buFontTx/>
              <a:buChar char="•"/>
              <a:tabLst>
                <a:tab pos="534988" algn="l"/>
              </a:tabLst>
            </a:pPr>
            <a:r>
              <a:rPr lang="ru-RU" sz="1050" dirty="0" smtClean="0"/>
              <a:t>учет перемещений сотрудников;</a:t>
            </a:r>
          </a:p>
          <a:p>
            <a:pPr marL="534988" lvl="2" indent="-174625">
              <a:buFontTx/>
              <a:buChar char="•"/>
              <a:tabLst>
                <a:tab pos="534988" algn="l"/>
              </a:tabLst>
            </a:pPr>
            <a:r>
              <a:rPr lang="ru-RU" sz="1050" dirty="0" smtClean="0"/>
              <a:t>учет дорожно-транспортных происшествий и фактов нарушения правил дорожного движения</a:t>
            </a:r>
          </a:p>
          <a:p>
            <a:pPr marL="342900" indent="-342900"/>
            <a:endParaRPr lang="ru-RU" sz="1050" b="1" dirty="0" smtClean="0"/>
          </a:p>
          <a:p>
            <a:pPr marL="342900" indent="-342900"/>
            <a:r>
              <a:rPr lang="ru-RU" sz="1050" b="1" dirty="0" smtClean="0"/>
              <a:t>Расчеты с Заказчиками:</a:t>
            </a:r>
            <a:endParaRPr lang="en-US" sz="1050" b="1" dirty="0" smtClean="0"/>
          </a:p>
          <a:p>
            <a:pPr marL="534988" lvl="2" indent="-174625">
              <a:buFontTx/>
              <a:buChar char="•"/>
            </a:pPr>
            <a:r>
              <a:rPr lang="ru-RU" sz="1050" dirty="0" smtClean="0"/>
              <a:t>ввод и корректировка информации по контрагентам; </a:t>
            </a:r>
          </a:p>
          <a:p>
            <a:pPr marL="534988" lvl="2" indent="-174625">
              <a:buFontTx/>
              <a:buChar char="•"/>
            </a:pPr>
            <a:r>
              <a:rPr lang="ru-RU" sz="1050" dirty="0" smtClean="0"/>
              <a:t>ведение договоров на автотранспортные услуги;</a:t>
            </a:r>
          </a:p>
          <a:p>
            <a:pPr marL="534988" lvl="2" indent="-174625">
              <a:buFontTx/>
              <a:buChar char="•"/>
            </a:pPr>
            <a:r>
              <a:rPr lang="ru-RU" sz="1050" dirty="0" smtClean="0"/>
              <a:t>ведение договоров на ремонты АТС.</a:t>
            </a:r>
          </a:p>
          <a:p>
            <a:pPr marL="342900" indent="-342900"/>
            <a:endParaRPr lang="ru-RU" sz="1050" b="1" dirty="0" smtClean="0"/>
          </a:p>
          <a:p>
            <a:pPr marL="342900" indent="-342900"/>
            <a:r>
              <a:rPr lang="ru-RU" sz="1050" b="1" dirty="0" smtClean="0"/>
              <a:t>Формирование заявок на выпуск автотранспорта:</a:t>
            </a:r>
          </a:p>
          <a:p>
            <a:pPr marL="534988" lvl="2" indent="-174625">
              <a:buFontTx/>
              <a:buChar char="•"/>
            </a:pPr>
            <a:r>
              <a:rPr lang="ru-RU" sz="1050" dirty="0" smtClean="0"/>
              <a:t>анализ состояний АТС на период заявки;</a:t>
            </a:r>
          </a:p>
          <a:p>
            <a:pPr marL="534988" lvl="2" indent="-174625">
              <a:buFontTx/>
              <a:buChar char="•"/>
            </a:pPr>
            <a:r>
              <a:rPr lang="ru-RU" sz="1050" dirty="0" smtClean="0"/>
              <a:t>согласование заявки по настраиваемым маршрутам и пунктам согласования;</a:t>
            </a:r>
          </a:p>
          <a:p>
            <a:pPr marL="534988" lvl="2" indent="-174625">
              <a:buFontTx/>
              <a:buChar char="•"/>
            </a:pPr>
            <a:r>
              <a:rPr lang="ru-RU" sz="1050" dirty="0" smtClean="0"/>
              <a:t>отслеживание жизненного цикла, учет изменений реквизитов заявки;</a:t>
            </a:r>
          </a:p>
          <a:p>
            <a:pPr marL="534988" lvl="2" indent="-174625">
              <a:buFontTx/>
              <a:buChar char="•"/>
            </a:pPr>
            <a:r>
              <a:rPr lang="ru-RU" sz="1050" dirty="0" smtClean="0"/>
              <a:t>анализ заявок и выписанных по ним путевых листов в разрезе подразделений и марок АТС.</a:t>
            </a:r>
          </a:p>
          <a:p>
            <a:pPr marL="534988" lvl="2" indent="-174625">
              <a:buFontTx/>
              <a:buChar char="•"/>
            </a:pPr>
            <a:endParaRPr lang="ru-RU" sz="1050" dirty="0" smtClean="0"/>
          </a:p>
          <a:p>
            <a:pPr marL="342900" indent="-342900"/>
            <a:r>
              <a:rPr lang="ru-RU" sz="1050" b="1" dirty="0" smtClean="0"/>
              <a:t>Формирование отчетности:</a:t>
            </a:r>
          </a:p>
          <a:p>
            <a:pPr marL="534988" lvl="2" indent="-174625">
              <a:buFontTx/>
              <a:buChar char="•"/>
            </a:pPr>
            <a:r>
              <a:rPr lang="ru-RU" sz="1050" dirty="0" smtClean="0"/>
              <a:t>формирование бумажной и электронной отчетности в соответствии с требованиями ОАО «Газпром» и государственных органов;</a:t>
            </a:r>
          </a:p>
          <a:p>
            <a:pPr marL="534988" lvl="2" indent="-174625">
              <a:buFontTx/>
              <a:buChar char="•"/>
            </a:pPr>
            <a:r>
              <a:rPr lang="ru-RU" sz="1050" dirty="0" smtClean="0"/>
              <a:t>формирование внутренних (оперативных) отчетов и форм документов (эксплуатационных, ремонтных и др.).</a:t>
            </a:r>
          </a:p>
          <a:p>
            <a:pPr marL="534988" lvl="2" indent="-174625">
              <a:buFontTx/>
              <a:buChar char="•"/>
            </a:pPr>
            <a:endParaRPr lang="ru-RU" sz="105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>
                <a:solidFill>
                  <a:srgbClr val="FFEBCD"/>
                </a:solidFill>
              </a:rPr>
              <a:t> </a:t>
            </a:r>
            <a:r>
              <a:rPr lang="ru-RU" sz="900" u="sng" dirty="0" smtClean="0">
                <a:solidFill>
                  <a:srgbClr val="FFEBCD"/>
                </a:solidFill>
              </a:rPr>
              <a:t>Краткое описание</a:t>
            </a:r>
            <a:endParaRPr lang="ru-RU" sz="9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Подробная ведение информации по каждому сотруднику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Вся информация по сотруднику сгруппирована в удобном виде по функциональным блокам и отображается не только текущая информация, но и история по каждому функциональному блоку.</a:t>
            </a:r>
          </a:p>
          <a:p>
            <a:pPr algn="just">
              <a:defRPr/>
            </a:pPr>
            <a:endParaRPr lang="ru-RU" sz="1050" dirty="0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263778"/>
            <a:ext cx="6013334" cy="317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2643899"/>
            <a:ext cx="5986667" cy="287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329320"/>
            <a:ext cx="6046667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 и учет проведения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обучения,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инструктажей сотрудников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Журнал обучений, инструктажей предназначен для планирования и учета инструктажей, курсов обучения и т.д. по гражданской обороне и чрезвычайным ситуациям, </a:t>
            </a:r>
            <a:r>
              <a:rPr lang="ru-RU" sz="1050" dirty="0" smtClean="0"/>
              <a:t>пожарно-техническому минимуму, </a:t>
            </a:r>
            <a:r>
              <a:rPr lang="ru-RU" sz="1050" dirty="0" smtClean="0"/>
              <a:t>правилам </a:t>
            </a:r>
            <a:r>
              <a:rPr lang="ru-RU" sz="1050" dirty="0" err="1" smtClean="0"/>
              <a:t>электробезопасности</a:t>
            </a:r>
            <a:r>
              <a:rPr lang="ru-RU" sz="1050" dirty="0" smtClean="0"/>
              <a:t>. Информация в журнале распределена по отдельным вкладкам, соответствующим виду проведенного обучения (инструктажа). </a:t>
            </a:r>
          </a:p>
          <a:p>
            <a:pPr algn="just">
              <a:defRPr/>
            </a:pPr>
            <a:r>
              <a:rPr lang="ru-RU" sz="1050" dirty="0" smtClean="0"/>
              <a:t>Подробная информация отображается как в карточке обучения, так и в личной карточке сотрудника.</a:t>
            </a:r>
            <a:endParaRPr lang="ru-RU" sz="1050" dirty="0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844824"/>
            <a:ext cx="732663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ДТП и ПДД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В журнале фиксируются факты дорожно-транспортных происшествий (ДТП), произошедших с участием персонала </a:t>
            </a:r>
            <a:r>
              <a:rPr lang="ru-RU" sz="1050" dirty="0" smtClean="0"/>
              <a:t>предприятия</a:t>
            </a:r>
            <a:r>
              <a:rPr lang="en-US" sz="1050" dirty="0" smtClean="0"/>
              <a:t>,</a:t>
            </a:r>
            <a:r>
              <a:rPr lang="ru-RU" sz="1050" dirty="0" smtClean="0"/>
              <a:t> </a:t>
            </a:r>
            <a:r>
              <a:rPr lang="ru-RU" sz="1050" dirty="0" smtClean="0"/>
              <a:t>и </a:t>
            </a:r>
            <a:r>
              <a:rPr lang="ru-RU" sz="1050" dirty="0" smtClean="0"/>
              <a:t>нарушения правил </a:t>
            </a:r>
            <a:r>
              <a:rPr lang="ru-RU" sz="1050" dirty="0" smtClean="0"/>
              <a:t>дорожного движения (ПДД) с указанием подробной информации в карточке учета ДТП и ПДД.</a:t>
            </a:r>
            <a:endParaRPr lang="ru-RU" sz="1050" dirty="0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395858"/>
            <a:ext cx="7369143" cy="376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564904"/>
            <a:ext cx="5386667" cy="375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Отчеты по учетным данным персонала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Любую информацию из модуля учета данных персонала можно вывести в </a:t>
            </a:r>
            <a:r>
              <a:rPr lang="en-US" sz="1050" dirty="0" smtClean="0"/>
              <a:t>Word, Excel </a:t>
            </a:r>
            <a:r>
              <a:rPr lang="ru-RU" sz="1050" dirty="0" smtClean="0"/>
              <a:t>или </a:t>
            </a:r>
            <a:r>
              <a:rPr lang="en-US" sz="1050" dirty="0" smtClean="0"/>
              <a:t>PDF</a:t>
            </a:r>
            <a:r>
              <a:rPr lang="ru-RU" sz="1050" dirty="0" smtClean="0"/>
              <a:t>.</a:t>
            </a:r>
          </a:p>
          <a:p>
            <a:pPr algn="just">
              <a:defRPr/>
            </a:pPr>
            <a:endParaRPr lang="ru-RU" sz="1050" dirty="0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052736"/>
            <a:ext cx="4213334" cy="19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212976"/>
            <a:ext cx="5826667" cy="30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124744"/>
            <a:ext cx="2940000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договоров и расчетов с заказчиками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Модуль предназначен для ведения учета заключенных предприятием договоров на выполнение и получение автотранспортных услуг </a:t>
            </a:r>
            <a:r>
              <a:rPr lang="en-US" sz="1050" dirty="0" smtClean="0"/>
              <a:t>c </a:t>
            </a:r>
            <a:r>
              <a:rPr lang="ru-RU" sz="1050" dirty="0" smtClean="0"/>
              <a:t>настройкой статей бюджета и лимитов по ним.</a:t>
            </a:r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4384" y="1342264"/>
            <a:ext cx="7558096" cy="489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9147" y="5355987"/>
            <a:ext cx="3953333" cy="95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Отчетность по договорной работе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С помощью ПК «АСМО-транспорт» формирование реестра договоров, справки ОД-1 и других аналитических отчетов происходит автоматически.</a:t>
            </a:r>
          </a:p>
          <a:p>
            <a:pPr algn="just">
              <a:defRPr/>
            </a:pPr>
            <a:endParaRPr lang="ru-RU" sz="1050" dirty="0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343405"/>
            <a:ext cx="6725715" cy="316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6003" y="4077072"/>
            <a:ext cx="7286477" cy="214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материально-технических ресурсов транспортной службы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Модуль учета МТР предназначен для ведения учета расходных материалов, их движения и остатков ЗИП на складе автотранспортной службы с формированием </a:t>
            </a:r>
            <a:r>
              <a:rPr lang="ru-RU" sz="1050" smtClean="0"/>
              <a:t>необходимой отчетности.</a:t>
            </a:r>
            <a:endParaRPr lang="ru-RU" sz="1050" dirty="0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340768"/>
            <a:ext cx="7404735" cy="277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1103" y="2924944"/>
            <a:ext cx="4793933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4316" y="4581128"/>
            <a:ext cx="6514148" cy="168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Оперативные задачи и контроль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556792"/>
            <a:ext cx="7559040" cy="4476369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3923928" y="2564904"/>
            <a:ext cx="482453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Текст</a:t>
            </a:r>
          </a:p>
          <a:p>
            <a:pPr algn="just">
              <a:defRPr/>
            </a:pPr>
            <a:endParaRPr lang="ru-RU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u="sng" dirty="0">
              <a:solidFill>
                <a:srgbClr val="FFEBCD"/>
              </a:solidFill>
            </a:endParaRPr>
          </a:p>
        </p:txBody>
      </p:sp>
      <p:sp>
        <p:nvSpPr>
          <p:cNvPr id="13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Окно оперативных задач предоставляет возможность оперативного контроля и редактирования информации по нерешенным на текущий момент вопросам. При этом можно быстро перейти к соответствующей названию задачи функции, в которой можно просмотреть информацию или выполнить работу по ее редактированию. </a:t>
            </a:r>
          </a:p>
          <a:p>
            <a:pPr algn="just">
              <a:defRPr/>
            </a:pP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Аудит базы данных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042"/>
          <p:cNvSpPr txBox="1">
            <a:spLocks noChangeArrowheads="1"/>
          </p:cNvSpPr>
          <p:nvPr/>
        </p:nvSpPr>
        <p:spPr bwMode="auto">
          <a:xfrm>
            <a:off x="1475656" y="781254"/>
            <a:ext cx="712879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/>
              <a:t>Система АСМО фиксирует любые операции и изменения, происходящие в системе – подключение пользователей, создание, изменение, удаление записей, изменение значений полей, обмен данными.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833" y="1196752"/>
            <a:ext cx="68865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581128"/>
            <a:ext cx="60198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u="sng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с внешними системами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79912" y="1772816"/>
            <a:ext cx="2304256" cy="792088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АСМО – транспорт</a:t>
            </a:r>
            <a:endParaRPr lang="ru-RU" sz="12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652120" y="3645024"/>
            <a:ext cx="2088232" cy="646331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600" b="1" dirty="0">
              <a:solidFill>
                <a:srgbClr val="333399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333399"/>
                </a:solidFill>
                <a:latin typeface="Arial" charset="0"/>
              </a:rPr>
              <a:t>Система управления </a:t>
            </a:r>
            <a:r>
              <a:rPr lang="ru-RU" sz="1000" b="1" dirty="0" smtClean="0">
                <a:solidFill>
                  <a:srgbClr val="333399"/>
                </a:solidFill>
                <a:latin typeface="Arial" charset="0"/>
              </a:rPr>
              <a:t>персоналом</a:t>
            </a:r>
            <a:endParaRPr lang="ru-RU" sz="1800" b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051720" y="3645024"/>
            <a:ext cx="2088232" cy="92333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600" b="1" dirty="0" smtClean="0">
              <a:solidFill>
                <a:srgbClr val="333399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333399"/>
                </a:solidFill>
                <a:latin typeface="Arial" charset="0"/>
              </a:rPr>
              <a:t>Система финансово</a:t>
            </a:r>
            <a:r>
              <a:rPr lang="en-US" sz="1000" b="1" dirty="0" smtClean="0">
                <a:solidFill>
                  <a:srgbClr val="333399"/>
                </a:solidFill>
                <a:latin typeface="Arial" charset="0"/>
              </a:rPr>
              <a:t>-</a:t>
            </a:r>
            <a:r>
              <a:rPr lang="ru-RU" sz="1000" b="1" dirty="0" smtClean="0">
                <a:solidFill>
                  <a:srgbClr val="333399"/>
                </a:solidFill>
                <a:latin typeface="Arial" charset="0"/>
              </a:rPr>
              <a:t>бухгалтерского </a:t>
            </a:r>
            <a:r>
              <a:rPr lang="ru-RU" sz="1000" b="1" dirty="0" smtClean="0">
                <a:solidFill>
                  <a:srgbClr val="333399"/>
                </a:solidFill>
                <a:latin typeface="Arial" charset="0"/>
              </a:rPr>
              <a:t>учета</a:t>
            </a:r>
            <a:endParaRPr lang="ru-RU" sz="1000" b="1" dirty="0" smtClean="0">
              <a:solidFill>
                <a:srgbClr val="333399"/>
              </a:solidFill>
              <a:latin typeface="Arial" charset="0"/>
            </a:endParaRPr>
          </a:p>
          <a:p>
            <a:pPr algn="ctr">
              <a:defRPr/>
            </a:pPr>
            <a:endParaRPr lang="ru-RU" sz="1800" b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2564904"/>
            <a:ext cx="1656184" cy="504056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Информация по основным средствам, </a:t>
            </a:r>
            <a:r>
              <a:rPr lang="ru-RU" sz="1000" dirty="0" smtClean="0">
                <a:solidFill>
                  <a:schemeClr val="tx1"/>
                </a:solidFill>
              </a:rPr>
              <a:t>пробегу АТС</a:t>
            </a:r>
            <a:r>
              <a:rPr lang="en-US" sz="1000" dirty="0" smtClean="0">
                <a:solidFill>
                  <a:schemeClr val="tx1"/>
                </a:solidFill>
              </a:rPr>
              <a:t>,</a:t>
            </a:r>
            <a:r>
              <a:rPr lang="ru-RU" sz="1000" dirty="0" smtClean="0">
                <a:solidFill>
                  <a:schemeClr val="tx1"/>
                </a:solidFill>
              </a:rPr>
              <a:t> МТР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28184" y="2564904"/>
            <a:ext cx="1728192" cy="504056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Информация по структуре предприятия, персоналу</a:t>
            </a:r>
            <a:endParaRPr lang="ru-RU" sz="1000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>
            <a:endCxn id="13" idx="0"/>
          </p:cNvCxnSpPr>
          <p:nvPr/>
        </p:nvCxnSpPr>
        <p:spPr>
          <a:xfrm flipH="1">
            <a:off x="3095836" y="2564904"/>
            <a:ext cx="1044116" cy="10801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2" idx="0"/>
          </p:cNvCxnSpPr>
          <p:nvPr/>
        </p:nvCxnSpPr>
        <p:spPr>
          <a:xfrm flipH="1" flipV="1">
            <a:off x="5724128" y="2564904"/>
            <a:ext cx="972108" cy="10801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u="sng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Функциональный состав системы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79712" y="1196752"/>
            <a:ext cx="2304256" cy="792088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Данные о водителях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652120" y="1196752"/>
            <a:ext cx="2304256" cy="792088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Жизненный цикл АТС и оборудования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300192" y="2537196"/>
            <a:ext cx="2304256" cy="796095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Ремонты, ТО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03648" y="2546432"/>
            <a:ext cx="2304256" cy="792088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Обработка путевых листов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707904" y="5085184"/>
            <a:ext cx="2304256" cy="792088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Анализ и отчетность</a:t>
            </a:r>
            <a:endParaRPr lang="ru-RU" sz="12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907704" y="3925056"/>
            <a:ext cx="2304256" cy="800088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Формирование заявок на выпуск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084168" y="4077072"/>
            <a:ext cx="2304256" cy="800088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Расчеты с заказчиками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4211960" y="2492896"/>
            <a:ext cx="1512168" cy="144655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600" b="1" dirty="0">
              <a:solidFill>
                <a:srgbClr val="333399"/>
              </a:solidFill>
              <a:latin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333399"/>
                </a:solidFill>
                <a:latin typeface="Arial" charset="0"/>
              </a:rPr>
              <a:t>Единая </a:t>
            </a:r>
            <a:br>
              <a:rPr lang="ru-RU" b="1" dirty="0" smtClean="0">
                <a:solidFill>
                  <a:srgbClr val="333399"/>
                </a:solidFill>
                <a:latin typeface="Arial" charset="0"/>
              </a:rPr>
            </a:br>
            <a:r>
              <a:rPr lang="ru-RU" b="1" dirty="0" smtClean="0">
                <a:solidFill>
                  <a:srgbClr val="333399"/>
                </a:solidFill>
                <a:latin typeface="Arial" charset="0"/>
              </a:rPr>
              <a:t>база </a:t>
            </a:r>
            <a:br>
              <a:rPr lang="ru-RU" b="1" dirty="0" smtClean="0">
                <a:solidFill>
                  <a:srgbClr val="333399"/>
                </a:solidFill>
                <a:latin typeface="Arial" charset="0"/>
              </a:rPr>
            </a:br>
            <a:r>
              <a:rPr lang="ru-RU" b="1" dirty="0" smtClean="0">
                <a:solidFill>
                  <a:srgbClr val="333399"/>
                </a:solidFill>
                <a:latin typeface="Arial" charset="0"/>
              </a:rPr>
              <a:t>данных</a:t>
            </a:r>
          </a:p>
          <a:p>
            <a:pPr algn="ctr">
              <a:defRPr/>
            </a:pPr>
            <a:endParaRPr lang="ru-RU" sz="1800" b="1" dirty="0">
              <a:solidFill>
                <a:srgbClr val="333399"/>
              </a:solidFill>
              <a:latin typeface="Arial" charset="0"/>
            </a:endParaRPr>
          </a:p>
        </p:txBody>
      </p:sp>
      <p:cxnSp>
        <p:nvCxnSpPr>
          <p:cNvPr id="39" name="Прямая соединительная линия 38"/>
          <p:cNvCxnSpPr>
            <a:stCxn id="29" idx="2"/>
          </p:cNvCxnSpPr>
          <p:nvPr/>
        </p:nvCxnSpPr>
        <p:spPr>
          <a:xfrm>
            <a:off x="3131840" y="1988840"/>
            <a:ext cx="108012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0" idx="2"/>
          </p:cNvCxnSpPr>
          <p:nvPr/>
        </p:nvCxnSpPr>
        <p:spPr>
          <a:xfrm flipH="1">
            <a:off x="5724128" y="1988840"/>
            <a:ext cx="108012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2" idx="3"/>
          </p:cNvCxnSpPr>
          <p:nvPr/>
        </p:nvCxnSpPr>
        <p:spPr>
          <a:xfrm>
            <a:off x="3707904" y="2942476"/>
            <a:ext cx="504056" cy="54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31" idx="1"/>
          </p:cNvCxnSpPr>
          <p:nvPr/>
        </p:nvCxnSpPr>
        <p:spPr>
          <a:xfrm flipH="1">
            <a:off x="5796136" y="2935244"/>
            <a:ext cx="504056" cy="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34" idx="0"/>
          </p:cNvCxnSpPr>
          <p:nvPr/>
        </p:nvCxnSpPr>
        <p:spPr>
          <a:xfrm flipV="1">
            <a:off x="3059832" y="3384700"/>
            <a:ext cx="1161364" cy="540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43" idx="0"/>
          </p:cNvCxnSpPr>
          <p:nvPr/>
        </p:nvCxnSpPr>
        <p:spPr>
          <a:xfrm flipH="1" flipV="1">
            <a:off x="5796136" y="3573016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33" idx="0"/>
          </p:cNvCxnSpPr>
          <p:nvPr/>
        </p:nvCxnSpPr>
        <p:spPr>
          <a:xfrm>
            <a:off x="4860032" y="4005064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>
                <a:solidFill>
                  <a:srgbClr val="FFEBCD"/>
                </a:solidFill>
              </a:rPr>
              <a:t> </a:t>
            </a:r>
            <a:r>
              <a:rPr lang="ru-RU" sz="900" u="sng" dirty="0" smtClean="0">
                <a:solidFill>
                  <a:srgbClr val="FFEBCD"/>
                </a:solidFill>
              </a:rPr>
              <a:t>Краткое описание</a:t>
            </a:r>
            <a:endParaRPr lang="ru-RU" sz="9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3" grpId="0" animBg="1"/>
      <p:bldP spid="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699792" y="3933056"/>
            <a:ext cx="5111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Спасибо за внимание</a:t>
            </a: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1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857356" y="836712"/>
            <a:ext cx="66008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Программный комплекс мониторинга и эксплуатации транспортных средств и механизмов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«АСМО-транспорт»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2-х уровневая структура комплекса, рабочие места пользователей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042"/>
          <p:cNvSpPr txBox="1">
            <a:spLocks noChangeArrowheads="1"/>
          </p:cNvSpPr>
          <p:nvPr/>
        </p:nvSpPr>
        <p:spPr bwMode="auto">
          <a:xfrm>
            <a:off x="1714500" y="928688"/>
            <a:ext cx="68580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050" dirty="0" smtClean="0"/>
              <a:t>Комплекс реализован в двух уровнях – управления и филиалов. Ведение информации по АТС, водителям, выписка путевых листов,  планирование и учет проведения ремонтов осуществляется на нижнем уровне – </a:t>
            </a:r>
            <a:r>
              <a:rPr lang="ru-RU" sz="1050" dirty="0" smtClean="0"/>
              <a:t>в</a:t>
            </a:r>
            <a:r>
              <a:rPr lang="en-US" sz="1050" dirty="0" smtClean="0"/>
              <a:t> </a:t>
            </a:r>
            <a:r>
              <a:rPr lang="ru-RU" sz="1050" dirty="0" smtClean="0"/>
              <a:t>филиалах</a:t>
            </a:r>
            <a:r>
              <a:rPr lang="ru-RU" sz="1050" dirty="0" smtClean="0"/>
              <a:t>. На верхнем уровне – в Управлении реализуются задачи принятия решения о вводе АТС в парк предприятия, а также комплексного анализа совокупной информации, формирование сводной отчетности.</a:t>
            </a:r>
            <a:endParaRPr lang="ru-RU" sz="1050" dirty="0"/>
          </a:p>
        </p:txBody>
      </p:sp>
      <p:sp>
        <p:nvSpPr>
          <p:cNvPr id="14" name="Text Box 1042"/>
          <p:cNvSpPr txBox="1">
            <a:spLocks noChangeArrowheads="1"/>
          </p:cNvSpPr>
          <p:nvPr/>
        </p:nvSpPr>
        <p:spPr bwMode="auto">
          <a:xfrm>
            <a:off x="4860032" y="1772816"/>
            <a:ext cx="39604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dirty="0" smtClean="0"/>
              <a:t>При этом конкретному пользователю обеспечивается возможность доступа только к его данным, запуск только разрешенных задач, печать только разрешенных ему отчетов.</a:t>
            </a:r>
            <a:endParaRPr lang="ru-RU" sz="1050" dirty="0"/>
          </a:p>
        </p:txBody>
      </p:sp>
      <p:sp>
        <p:nvSpPr>
          <p:cNvPr id="15" name="Text Box 1042"/>
          <p:cNvSpPr txBox="1">
            <a:spLocks noChangeArrowheads="1"/>
          </p:cNvSpPr>
          <p:nvPr/>
        </p:nvSpPr>
        <p:spPr bwMode="auto">
          <a:xfrm>
            <a:off x="1763688" y="4941168"/>
            <a:ext cx="28083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dirty="0" smtClean="0"/>
              <a:t>Интерфейс комплекса – доступ к функциям организован в виде дерева, где каждый узел отвечает за конкретную функцию, форму, отчет.</a:t>
            </a:r>
          </a:p>
          <a:p>
            <a:pPr>
              <a:defRPr/>
            </a:pPr>
            <a:r>
              <a:rPr lang="ru-RU" sz="1050" dirty="0" smtClean="0"/>
              <a:t>Такой подход позволяет легко расширять интерфейс рабочих мест, строить интерфейс для конкретных задач, служб, пользователей. </a:t>
            </a:r>
            <a:endParaRPr lang="ru-RU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807834"/>
            <a:ext cx="2893334" cy="31333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348880"/>
            <a:ext cx="2406667" cy="38466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>
                <a:solidFill>
                  <a:srgbClr val="FFEBCD"/>
                </a:solidFill>
              </a:rPr>
              <a:t> </a:t>
            </a:r>
            <a:r>
              <a:rPr lang="ru-RU" sz="900" u="sng" dirty="0" smtClean="0">
                <a:solidFill>
                  <a:srgbClr val="FFEBCD"/>
                </a:solidFill>
              </a:rPr>
              <a:t>Краткое описание</a:t>
            </a:r>
            <a:endParaRPr lang="ru-RU" sz="9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 справочной информации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Для каждой группы транспортных средств и механизмов определяются технические характеристики, варианты их значений, а также дополнительные справочные данные. Состав групп устройств и список характеристик могут дополняться пользователем. </a:t>
            </a:r>
          </a:p>
          <a:p>
            <a:pPr algn="just">
              <a:defRPr/>
            </a:pPr>
            <a:endParaRPr lang="ru-RU" sz="1050" dirty="0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0231" y="1412776"/>
            <a:ext cx="5280001" cy="488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2480" y="2762653"/>
            <a:ext cx="4280000" cy="35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u="sng" dirty="0" smtClean="0">
                <a:solidFill>
                  <a:srgbClr val="FFEBCD"/>
                </a:solidFill>
              </a:rPr>
              <a:t> </a:t>
            </a:r>
            <a:r>
              <a:rPr lang="ru-RU" sz="900" u="sng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 справочной информации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В каждом модуле доступен свой набор справочников с предварительно настроенными правами доступа</a:t>
            </a:r>
            <a:endParaRPr lang="ru-RU" sz="1050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261048"/>
            <a:ext cx="7480000" cy="2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5813" y="3861048"/>
            <a:ext cx="5366667" cy="241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850645"/>
            <a:ext cx="3446667" cy="238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u="sng" dirty="0" smtClean="0">
                <a:solidFill>
                  <a:srgbClr val="FFEBCD"/>
                </a:solidFill>
              </a:rPr>
              <a:t> </a:t>
            </a:r>
            <a:r>
              <a:rPr lang="ru-RU" sz="900" u="sng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транспортных средств и механизмов</a:t>
            </a:r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1403648" y="836712"/>
            <a:ext cx="74168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 smtClean="0"/>
              <a:t>Подсистема предназначена для ведения информации по транспортным средствам и механизмам, их поиска и отображения в удобном для пользователя виде с группировкой по подразделениям и состоянию АТС</a:t>
            </a:r>
            <a:endParaRPr lang="ru-RU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8024" y="1356990"/>
            <a:ext cx="7330440" cy="473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453188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8893175" y="260350"/>
            <a:ext cx="25082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13" descr="C:\7\фон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30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FEAB33"/>
              </a:gs>
              <a:gs pos="100000">
                <a:srgbClr val="FFFDF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7313" y="476250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Жизненный цикл АТС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331640" y="2420888"/>
            <a:ext cx="118762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dirty="0"/>
              <a:t>Наделение</a:t>
            </a:r>
            <a:endParaRPr lang="ru-RU" sz="9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64088" y="1124744"/>
            <a:ext cx="1368152" cy="7200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Кандидат на перемещение в другой филиал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47864" y="2708920"/>
            <a:ext cx="1080120" cy="720080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Текущее состояние парка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39752" y="4077072"/>
            <a:ext cx="1224136" cy="720080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Перемещенные в другую службу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35696" y="2708920"/>
            <a:ext cx="1152128" cy="7200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Кандидат на поступление в парк</a:t>
            </a:r>
          </a:p>
        </p:txBody>
      </p:sp>
      <p:cxnSp>
        <p:nvCxnSpPr>
          <p:cNvPr id="20" name="Прямая со стрелкой 19"/>
          <p:cNvCxnSpPr>
            <a:stCxn id="19" idx="3"/>
            <a:endCxn id="16" idx="1"/>
          </p:cNvCxnSpPr>
          <p:nvPr/>
        </p:nvCxnSpPr>
        <p:spPr>
          <a:xfrm>
            <a:off x="2987824" y="3068960"/>
            <a:ext cx="360040" cy="0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9" idx="1"/>
          </p:cNvCxnSpPr>
          <p:nvPr/>
        </p:nvCxnSpPr>
        <p:spPr>
          <a:xfrm>
            <a:off x="1331640" y="3068960"/>
            <a:ext cx="504056" cy="0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627784" y="2420888"/>
            <a:ext cx="136815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dirty="0"/>
              <a:t>Принятие в парк</a:t>
            </a:r>
          </a:p>
        </p:txBody>
      </p:sp>
      <p:cxnSp>
        <p:nvCxnSpPr>
          <p:cNvPr id="23" name="Соединительная линия уступом 22"/>
          <p:cNvCxnSpPr/>
          <p:nvPr/>
        </p:nvCxnSpPr>
        <p:spPr bwMode="auto">
          <a:xfrm rot="5400000">
            <a:off x="3059832" y="3356992"/>
            <a:ext cx="648072" cy="7920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5076056" y="1484784"/>
            <a:ext cx="0" cy="3600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Прямая со стрелкой 24"/>
          <p:cNvCxnSpPr>
            <a:stCxn id="16" idx="3"/>
          </p:cNvCxnSpPr>
          <p:nvPr/>
        </p:nvCxnSpPr>
        <p:spPr bwMode="auto">
          <a:xfrm>
            <a:off x="4427984" y="3068960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Скругленный прямоугольник 25"/>
          <p:cNvSpPr/>
          <p:nvPr/>
        </p:nvSpPr>
        <p:spPr>
          <a:xfrm>
            <a:off x="5364088" y="2348880"/>
            <a:ext cx="1368152" cy="7200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Кандидат на выбытие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Списание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Реализация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Дарение</a:t>
            </a:r>
            <a:endParaRPr lang="ru-RU" sz="8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64088" y="3501008"/>
            <a:ext cx="1368152" cy="7200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Кандидат на отправку арендатору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64088" y="4725144"/>
            <a:ext cx="1368152" cy="7200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Кандидат на реконструкцию</a:t>
            </a:r>
          </a:p>
        </p:txBody>
      </p:sp>
      <p:cxnSp>
        <p:nvCxnSpPr>
          <p:cNvPr id="29" name="Прямая со стрелкой 28"/>
          <p:cNvCxnSpPr>
            <a:endCxn id="15" idx="1"/>
          </p:cNvCxnSpPr>
          <p:nvPr/>
        </p:nvCxnSpPr>
        <p:spPr bwMode="auto">
          <a:xfrm>
            <a:off x="5076056" y="1484784"/>
            <a:ext cx="2880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Прямая со стрелкой 29"/>
          <p:cNvCxnSpPr/>
          <p:nvPr/>
        </p:nvCxnSpPr>
        <p:spPr bwMode="auto">
          <a:xfrm>
            <a:off x="5076056" y="2708920"/>
            <a:ext cx="2880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Прямая со стрелкой 30"/>
          <p:cNvCxnSpPr>
            <a:endCxn id="27" idx="1"/>
          </p:cNvCxnSpPr>
          <p:nvPr/>
        </p:nvCxnSpPr>
        <p:spPr bwMode="auto">
          <a:xfrm>
            <a:off x="5076056" y="3861048"/>
            <a:ext cx="2880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Прямая со стрелкой 31"/>
          <p:cNvCxnSpPr>
            <a:endCxn id="28" idx="1"/>
          </p:cNvCxnSpPr>
          <p:nvPr/>
        </p:nvCxnSpPr>
        <p:spPr bwMode="auto">
          <a:xfrm>
            <a:off x="5076056" y="5085184"/>
            <a:ext cx="2880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4067944" y="2276872"/>
            <a:ext cx="115212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dirty="0"/>
              <a:t>Приказ, распоряжение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308304" y="1124744"/>
            <a:ext cx="1368152" cy="720080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Выбывшие АТС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308304" y="2348880"/>
            <a:ext cx="1368152" cy="720080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Перемещенные в другой филиал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308304" y="3501008"/>
            <a:ext cx="1368152" cy="720080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аренде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308304" y="4725144"/>
            <a:ext cx="1440160" cy="720080"/>
          </a:xfrm>
          <a:prstGeom prst="roundRect">
            <a:avLst/>
          </a:prstGeom>
          <a:solidFill>
            <a:srgbClr val="FFEBC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Реконструируемые АТС</a:t>
            </a:r>
          </a:p>
        </p:txBody>
      </p:sp>
      <p:cxnSp>
        <p:nvCxnSpPr>
          <p:cNvPr id="72" name="Соединительная линия уступом 71"/>
          <p:cNvCxnSpPr/>
          <p:nvPr/>
        </p:nvCxnSpPr>
        <p:spPr>
          <a:xfrm flipH="1">
            <a:off x="3923928" y="2708920"/>
            <a:ext cx="4788532" cy="720080"/>
          </a:xfrm>
          <a:prstGeom prst="bentConnector4">
            <a:avLst>
              <a:gd name="adj1" fmla="val -2586"/>
              <a:gd name="adj2" fmla="val 46773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63" idx="3"/>
          </p:cNvCxnSpPr>
          <p:nvPr/>
        </p:nvCxnSpPr>
        <p:spPr>
          <a:xfrm>
            <a:off x="8676456" y="3861048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8748464" y="5085184"/>
            <a:ext cx="72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15" idx="3"/>
            <a:endCxn id="55" idx="1"/>
          </p:cNvCxnSpPr>
          <p:nvPr/>
        </p:nvCxnSpPr>
        <p:spPr>
          <a:xfrm>
            <a:off x="6732240" y="1484784"/>
            <a:ext cx="576064" cy="0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6732240" y="2708920"/>
            <a:ext cx="576064" cy="0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6732240" y="3861048"/>
            <a:ext cx="576064" cy="0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6732240" y="5085184"/>
            <a:ext cx="576064" cy="0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13"/>
          <p:cNvSpPr txBox="1">
            <a:spLocks noChangeArrowheads="1"/>
          </p:cNvSpPr>
          <p:nvPr/>
        </p:nvSpPr>
        <p:spPr bwMode="auto">
          <a:xfrm>
            <a:off x="6516216" y="764704"/>
            <a:ext cx="1584176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50" dirty="0" smtClean="0"/>
              <a:t>Подтверждение     перемещения</a:t>
            </a:r>
          </a:p>
          <a:p>
            <a:pPr>
              <a:defRPr/>
            </a:pPr>
            <a:endParaRPr lang="ru-RU" sz="1050" dirty="0"/>
          </a:p>
        </p:txBody>
      </p:sp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6588224" y="1988840"/>
            <a:ext cx="1584176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50" dirty="0" smtClean="0"/>
              <a:t>Подтверждение     перемещения</a:t>
            </a:r>
          </a:p>
          <a:p>
            <a:pPr>
              <a:defRPr/>
            </a:pPr>
            <a:endParaRPr lang="ru-RU" sz="1050" dirty="0"/>
          </a:p>
        </p:txBody>
      </p:sp>
      <p:sp>
        <p:nvSpPr>
          <p:cNvPr id="98" name="Text Box 13"/>
          <p:cNvSpPr txBox="1">
            <a:spLocks noChangeArrowheads="1"/>
          </p:cNvSpPr>
          <p:nvPr/>
        </p:nvSpPr>
        <p:spPr bwMode="auto">
          <a:xfrm>
            <a:off x="6588224" y="3140968"/>
            <a:ext cx="1584176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50" dirty="0" smtClean="0"/>
              <a:t>Подтверждение     перемещения</a:t>
            </a:r>
          </a:p>
          <a:p>
            <a:pPr>
              <a:defRPr/>
            </a:pPr>
            <a:endParaRPr lang="ru-RU" sz="1050" dirty="0"/>
          </a:p>
        </p:txBody>
      </p:sp>
      <p:sp>
        <p:nvSpPr>
          <p:cNvPr id="99" name="Text Box 13"/>
          <p:cNvSpPr txBox="1">
            <a:spLocks noChangeArrowheads="1"/>
          </p:cNvSpPr>
          <p:nvPr/>
        </p:nvSpPr>
        <p:spPr bwMode="auto">
          <a:xfrm>
            <a:off x="6660232" y="4365104"/>
            <a:ext cx="1584176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50" dirty="0" smtClean="0"/>
              <a:t>Подтверждение     перемещения</a:t>
            </a:r>
          </a:p>
          <a:p>
            <a:pPr>
              <a:defRPr/>
            </a:pPr>
            <a:endParaRPr lang="ru-RU" sz="1050" dirty="0"/>
          </a:p>
        </p:txBody>
      </p:sp>
      <p:sp>
        <p:nvSpPr>
          <p:cNvPr id="44" name="TextBox 43"/>
          <p:cNvSpPr txBox="1"/>
          <p:nvPr/>
        </p:nvSpPr>
        <p:spPr>
          <a:xfrm>
            <a:off x="-72008" y="1556792"/>
            <a:ext cx="1403648" cy="4870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Краткое описание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rgbClr val="FFEBCD"/>
                </a:solidFill>
              </a:rPr>
              <a:t> </a:t>
            </a:r>
            <a:r>
              <a:rPr lang="ru-RU" sz="900" dirty="0" smtClean="0">
                <a:solidFill>
                  <a:srgbClr val="FFEBCD"/>
                </a:solidFill>
              </a:rPr>
              <a:t>Ведение справочной информации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u="sng" dirty="0" smtClean="0">
                <a:solidFill>
                  <a:srgbClr val="FFEBCD"/>
                </a:solidFill>
              </a:rPr>
              <a:t> Учет АТС и механизмов</a:t>
            </a:r>
            <a:endParaRPr lang="ru-RU" sz="900" u="sng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Заявки на выпуск АТС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Обработка путевых листов</a:t>
            </a:r>
            <a:endParaRPr lang="ru-RU" sz="900" dirty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ТО и ремонт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данных о водителях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Расчет с заказчиками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Учет МТР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900" dirty="0" smtClean="0">
              <a:solidFill>
                <a:srgbClr val="FFEBCD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rgbClr val="FFEBCD"/>
                </a:solidFill>
              </a:rPr>
              <a:t> Аудит, интеграция</a:t>
            </a:r>
            <a:endParaRPr lang="ru-RU" sz="900" dirty="0">
              <a:solidFill>
                <a:srgbClr val="FFE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9" grpId="0" animBg="1"/>
      <p:bldP spid="22" grpId="0"/>
      <p:bldP spid="26" grpId="0" animBg="1"/>
      <p:bldP spid="27" grpId="0" animBg="1"/>
      <p:bldP spid="28" grpId="0" animBg="1"/>
      <p:bldP spid="33" grpId="0"/>
      <p:bldP spid="96" grpId="0"/>
      <p:bldP spid="97" grpId="0"/>
      <p:bldP spid="98" grpId="0"/>
      <p:bldP spid="99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3427</Words>
  <Application>Microsoft Office PowerPoint</Application>
  <PresentationFormat>Экран (4:3)</PresentationFormat>
  <Paragraphs>955</Paragraphs>
  <Slides>40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vm</dc:creator>
  <cp:lastModifiedBy>gin</cp:lastModifiedBy>
  <cp:revision>296</cp:revision>
  <dcterms:created xsi:type="dcterms:W3CDTF">2011-12-26T10:56:13Z</dcterms:created>
  <dcterms:modified xsi:type="dcterms:W3CDTF">2013-01-24T10:32:53Z</dcterms:modified>
</cp:coreProperties>
</file>