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88" r:id="rId11"/>
    <p:sldId id="267" r:id="rId12"/>
    <p:sldId id="268" r:id="rId13"/>
    <p:sldId id="269" r:id="rId14"/>
    <p:sldId id="270" r:id="rId15"/>
    <p:sldId id="271" r:id="rId16"/>
    <p:sldId id="290" r:id="rId17"/>
    <p:sldId id="291" r:id="rId18"/>
    <p:sldId id="274" r:id="rId19"/>
    <p:sldId id="275" r:id="rId20"/>
    <p:sldId id="276" r:id="rId21"/>
    <p:sldId id="272" r:id="rId22"/>
    <p:sldId id="273" r:id="rId23"/>
    <p:sldId id="277" r:id="rId24"/>
    <p:sldId id="278" r:id="rId25"/>
    <p:sldId id="279" r:id="rId26"/>
    <p:sldId id="280" r:id="rId27"/>
    <p:sldId id="283" r:id="rId28"/>
    <p:sldId id="282" r:id="rId29"/>
    <p:sldId id="28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EBCD"/>
    <a:srgbClr val="FFF5E7"/>
    <a:srgbClr val="FFF4E5"/>
    <a:srgbClr val="FEAB33"/>
    <a:srgbClr val="FFFDFB"/>
    <a:srgbClr val="FC9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3120" autoAdjust="0"/>
  </p:normalViewPr>
  <p:slideViewPr>
    <p:cSldViewPr>
      <p:cViewPr>
        <p:scale>
          <a:sx n="100" d="100"/>
          <a:sy n="100" d="100"/>
        </p:scale>
        <p:origin x="-50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CFF1A-2218-470E-8B64-996D211B48B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2D66A-4584-4D96-A68D-60A0C6CAC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D66A-4584-4D96-A68D-60A0C6CACEC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D66A-4584-4D96-A68D-60A0C6CACEC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D66A-4584-4D96-A68D-60A0C6CACEC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D66A-4584-4D96-A68D-60A0C6CACEC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D66A-4584-4D96-A68D-60A0C6CACEC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D66A-4584-4D96-A68D-60A0C6CACEC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D66A-4584-4D96-A68D-60A0C6CACEC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D66A-4584-4D96-A68D-60A0C6CACEC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C6C45-24C4-4755-BC3F-89A4B96C2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6E675-94B2-49EC-80AC-C33B75652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4E48-DD74-431C-89EE-2C2DA49D9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8329B-A378-4FD8-8974-9F1CFAC99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E098F-A657-4C19-81F1-E1CE92BC1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78A3-F48E-4CF8-A99E-05134AC0B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89594-92DC-46F6-B39D-65F11A1F0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5AA7E-4C9A-49C2-A8A7-BAB8933A5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A01EB-DCD8-4C55-94AA-EF789D360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4108-14B1-4F80-B102-59468462F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D9D68-EE81-496C-8383-38DEB2331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D787A96-BD11-42CB-9411-7D6E66F2B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857356" y="1857364"/>
            <a:ext cx="660084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комплекс управления информационными услугами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«АСМО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сервис-менеджмент»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Профили сотрудников, настройка ролей профиля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235034"/>
            <a:ext cx="6400001" cy="50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42"/>
          <p:cNvSpPr txBox="1">
            <a:spLocks noChangeArrowheads="1"/>
          </p:cNvSpPr>
          <p:nvPr/>
        </p:nvSpPr>
        <p:spPr bwMode="auto">
          <a:xfrm>
            <a:off x="1619672" y="836712"/>
            <a:ext cx="71287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По каждому сотруднику предоставляется возможность настроить все необходимые реквизиты для полноценного участия в бизнес-процессе управления обращениями.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Зоны ответственности подразделений по группам конфигурационных единиц</a:t>
            </a: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042"/>
          <p:cNvSpPr txBox="1">
            <a:spLocks noChangeArrowheads="1"/>
          </p:cNvSpPr>
          <p:nvPr/>
        </p:nvSpPr>
        <p:spPr bwMode="auto">
          <a:xfrm>
            <a:off x="1619672" y="1069286"/>
            <a:ext cx="71287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Для групп конфигурационных единиц можно указать перечень ответственных подразделений, тем самым облегчить задачу специалисту 1 линии в определении исполнителя обращения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700808"/>
            <a:ext cx="63150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Настройка правил оповещений участников процесса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042"/>
          <p:cNvSpPr txBox="1">
            <a:spLocks noChangeArrowheads="1"/>
          </p:cNvSpPr>
          <p:nvPr/>
        </p:nvSpPr>
        <p:spPr bwMode="auto">
          <a:xfrm>
            <a:off x="1619672" y="836712"/>
            <a:ext cx="71287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Для любого действия над обращением можно настроить оповещение по любым параметрам, указав лишь определенный набор правил: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270595"/>
            <a:ext cx="71818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Иерархические эскалации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042"/>
          <p:cNvSpPr txBox="1">
            <a:spLocks noChangeArrowheads="1"/>
          </p:cNvSpPr>
          <p:nvPr/>
        </p:nvSpPr>
        <p:spPr bwMode="auto">
          <a:xfrm>
            <a:off x="1619672" y="836712"/>
            <a:ext cx="7128792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При невыполнении действия над обращением системой автоматически формируется оповещение руководителю исполнителя, просрочившего либо исполнение обращения (анализ плановой даты исполнения), либо определенного действия (например, обращение слишком долго находилось в статусе «назначен»).</a:t>
            </a:r>
          </a:p>
          <a:p>
            <a:pPr algn="just">
              <a:defRPr/>
            </a:pPr>
            <a:r>
              <a:rPr lang="ru-RU" sz="1050" dirty="0" smtClean="0"/>
              <a:t>В зависимости от уровня руководителя, автоматически устанавливается момент времени эскалации, исчисляемый в процентах от вводимого вручную нормативного значения.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00808"/>
            <a:ext cx="68961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4005" y="5204420"/>
            <a:ext cx="30384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Шаблоны оповещений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9391" y="1344141"/>
            <a:ext cx="66770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42"/>
          <p:cNvSpPr txBox="1">
            <a:spLocks noChangeArrowheads="1"/>
          </p:cNvSpPr>
          <p:nvPr/>
        </p:nvSpPr>
        <p:spPr bwMode="auto">
          <a:xfrm>
            <a:off x="1619672" y="836712"/>
            <a:ext cx="71287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Для каждого набора оповещений можно задать шаблон текста оповещения, а также указать перечень возможных получателей.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653136"/>
            <a:ext cx="38671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1556792"/>
            <a:ext cx="44196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 обращений и его настройка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34481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Вы можете настроить журнал обращений на свой вкус – набор столбцов, перечень выводимой информации, цвета обращений и параметры работы.</a:t>
            </a:r>
          </a:p>
          <a:p>
            <a:pPr algn="just">
              <a:defRPr/>
            </a:pPr>
            <a:r>
              <a:rPr lang="ru-RU" sz="1050" dirty="0" smtClean="0"/>
              <a:t>Пользовательские фильтры позволяют настроить закладки по своему усмотрению, а также всегда отображают информацию по вашим обращениям (закладка «Мои инциденты»), и обращения, назначенные на Вас или Ваше подразделение (закладка «Для оперативного рассмотрения»)</a:t>
            </a:r>
          </a:p>
          <a:p>
            <a:pPr algn="just">
              <a:defRPr/>
            </a:pPr>
            <a:endParaRPr lang="ru-RU" sz="1050" dirty="0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772816"/>
            <a:ext cx="7314286" cy="436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Учет обращений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Быстрая регистрация запроса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042"/>
          <p:cNvSpPr txBox="1">
            <a:spLocks noChangeArrowheads="1"/>
          </p:cNvSpPr>
          <p:nvPr/>
        </p:nvSpPr>
        <p:spPr bwMode="auto">
          <a:xfrm>
            <a:off x="1619672" y="836712"/>
            <a:ext cx="71287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dirty="0" smtClean="0"/>
              <a:t>Для быстрой регистрации обращения без заполнения ненужной инициатору обращения информации, в системе предусмотрена карточка быстрой регистрации</a:t>
            </a:r>
            <a:endParaRPr lang="ru-RU" sz="105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412776"/>
            <a:ext cx="7314286" cy="402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Учет обращений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конфигурационной единицы из ПК «АСМО ВТ и ПО»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1530" y="1268760"/>
            <a:ext cx="7600950" cy="504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042"/>
          <p:cNvSpPr txBox="1">
            <a:spLocks noChangeArrowheads="1"/>
          </p:cNvSpPr>
          <p:nvPr/>
        </p:nvSpPr>
        <p:spPr bwMode="auto">
          <a:xfrm>
            <a:off x="1475656" y="836712"/>
            <a:ext cx="71287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dirty="0" smtClean="0"/>
              <a:t>ПК «АСМО – сервис-менеджмент» позволяет быстро выбрать конфигурационную единицу из ПК «АСМО ВТ и ПО» </a:t>
            </a:r>
            <a:r>
              <a:rPr lang="ru-RU" sz="1050" dirty="0" err="1" smtClean="0"/>
              <a:t>по</a:t>
            </a:r>
            <a:r>
              <a:rPr lang="ru-RU" sz="1050" dirty="0" smtClean="0"/>
              <a:t> выбранному инициатором обращению:</a:t>
            </a:r>
            <a:endParaRPr lang="ru-RU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Учет обращений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ответственного пользователя обращения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628800"/>
            <a:ext cx="7314286" cy="458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42"/>
          <p:cNvSpPr txBox="1">
            <a:spLocks noChangeArrowheads="1"/>
          </p:cNvSpPr>
          <p:nvPr/>
        </p:nvSpPr>
        <p:spPr bwMode="auto">
          <a:xfrm>
            <a:off x="1475656" y="836712"/>
            <a:ext cx="7128792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Назначение ответственного пользователя осуществляется через отдельное окно и позволяет назначить обращение либо на подразделение целиком, либо на конкретного сотрудника с возможностью указать перечень предположений либо рекомендаций по разрешению данного обращения.</a:t>
            </a:r>
            <a:endParaRPr lang="ru-RU" sz="1050" dirty="0"/>
          </a:p>
        </p:txBody>
      </p:sp>
      <p:pic>
        <p:nvPicPr>
          <p:cNvPr id="13314" name="Picture 2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950716"/>
            <a:ext cx="22177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Учет обращений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решений по обращению, автоматическая помощь базы знаний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183605"/>
            <a:ext cx="7331429" cy="51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023195"/>
            <a:ext cx="71532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42"/>
          <p:cNvSpPr txBox="1">
            <a:spLocks noChangeArrowheads="1"/>
          </p:cNvSpPr>
          <p:nvPr/>
        </p:nvSpPr>
        <p:spPr bwMode="auto">
          <a:xfrm>
            <a:off x="1475656" y="781254"/>
            <a:ext cx="71287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Принятие решения по обращению сопровождается автоматической подсказкой из накопленной базы знаний с возможностью ручного поиска решения в базе знаний либо созданием нового решения.</a:t>
            </a:r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Учет обращений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Краткое описание ПК «АСМО – сервис-менеджмент»</a:t>
            </a:r>
          </a:p>
        </p:txBody>
      </p:sp>
      <p:sp>
        <p:nvSpPr>
          <p:cNvPr id="12" name="Text Box 1042"/>
          <p:cNvSpPr txBox="1">
            <a:spLocks noChangeArrowheads="1"/>
          </p:cNvSpPr>
          <p:nvPr/>
        </p:nvSpPr>
        <p:spPr bwMode="auto">
          <a:xfrm>
            <a:off x="1691680" y="764704"/>
            <a:ext cx="6858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50" dirty="0" smtClean="0"/>
              <a:t>Основной целью ПК «АСМО - сервис-менеджмент» является качественное и своевременное обеспечение пользователей АСМО информационно-технологическими (ИТ) услугами за счет автоматизации функций, выполняемых специалистами </a:t>
            </a:r>
            <a:r>
              <a:rPr lang="ru-RU" sz="1050" dirty="0" err="1" smtClean="0"/>
              <a:t>ИТ-подразделений</a:t>
            </a:r>
            <a:r>
              <a:rPr lang="ru-RU" sz="1050" dirty="0" smtClean="0"/>
              <a:t> в рамках своих должностных обязанностей. </a:t>
            </a:r>
          </a:p>
          <a:p>
            <a:pPr algn="just"/>
            <a:endParaRPr lang="ru-RU" sz="1050" dirty="0" smtClean="0"/>
          </a:p>
          <a:p>
            <a:pPr algn="just"/>
            <a:r>
              <a:rPr lang="ru-RU" sz="1050" dirty="0" smtClean="0"/>
              <a:t>ПК представляет собой единый журнал регистрации любых видов обращений, а также мониторинг процесса принятия решений по обращениям.</a:t>
            </a:r>
            <a:endParaRPr lang="ru-RU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923" y="1769129"/>
            <a:ext cx="7175525" cy="454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>
                <a:solidFill>
                  <a:srgbClr val="FFEBCD"/>
                </a:solidFill>
              </a:rPr>
              <a:t> </a:t>
            </a:r>
            <a:r>
              <a:rPr lang="ru-RU" sz="1000" u="sng" dirty="0" smtClean="0">
                <a:solidFill>
                  <a:srgbClr val="FFEBCD"/>
                </a:solidFill>
              </a:rPr>
              <a:t>Краткое описание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принятых решений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584724"/>
            <a:ext cx="7314286" cy="450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42"/>
          <p:cNvSpPr txBox="1">
            <a:spLocks noChangeArrowheads="1"/>
          </p:cNvSpPr>
          <p:nvPr/>
        </p:nvSpPr>
        <p:spPr bwMode="auto">
          <a:xfrm>
            <a:off x="1475656" y="781254"/>
            <a:ext cx="71287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Все принятые над обращениями решения доступны для анализа и корректировки и увеличения базы знаний. При этом для исключения ошибок при принятии решения в дальнейшем можно выделить неудачные решения и эталонные.</a:t>
            </a:r>
          </a:p>
          <a:p>
            <a:pPr algn="just"/>
            <a:r>
              <a:rPr lang="ru-RU" sz="1050" dirty="0" smtClean="0"/>
              <a:t>Данная функция доступна специалистам с соответствующими правами доступа.</a:t>
            </a:r>
            <a:endParaRPr lang="ru-RU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Учет обращений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Жизненный цикл инцидента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484784"/>
            <a:ext cx="7314286" cy="47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573016"/>
            <a:ext cx="62388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42"/>
          <p:cNvSpPr txBox="1">
            <a:spLocks noChangeArrowheads="1"/>
          </p:cNvSpPr>
          <p:nvPr/>
        </p:nvSpPr>
        <p:spPr bwMode="auto">
          <a:xfrm>
            <a:off x="1475656" y="836712"/>
            <a:ext cx="7128792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Карточка обращения содержит информацию, необходимую для дополнительной классификации и детализации обращения. При этом в карточке отображаются все этапы жизни обращения – назначения, решения, комментарии, оповещения.</a:t>
            </a:r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Учет обращений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417112"/>
            <a:ext cx="7040000" cy="38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217312"/>
            <a:ext cx="6413334" cy="30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42"/>
          <p:cNvSpPr txBox="1">
            <a:spLocks noChangeArrowheads="1"/>
          </p:cNvSpPr>
          <p:nvPr/>
        </p:nvSpPr>
        <p:spPr bwMode="auto">
          <a:xfrm>
            <a:off x="1475656" y="836712"/>
            <a:ext cx="71287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Информацию из журнала, карточки обращения, а также различную аналитическую информацию можно вывести в </a:t>
            </a:r>
            <a:r>
              <a:rPr lang="en-US" sz="1050" dirty="0" smtClean="0"/>
              <a:t>Word </a:t>
            </a:r>
            <a:r>
              <a:rPr lang="ru-RU" sz="1050" dirty="0" smtClean="0"/>
              <a:t>или </a:t>
            </a:r>
            <a:r>
              <a:rPr lang="en-US" sz="1050" dirty="0" smtClean="0"/>
              <a:t>Excel.</a:t>
            </a:r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Учет обращений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всех оповещений и эскалаций по обращению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484784"/>
            <a:ext cx="7314286" cy="473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861048"/>
            <a:ext cx="74866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42"/>
          <p:cNvSpPr txBox="1">
            <a:spLocks noChangeArrowheads="1"/>
          </p:cNvSpPr>
          <p:nvPr/>
        </p:nvSpPr>
        <p:spPr bwMode="auto">
          <a:xfrm>
            <a:off x="1475656" y="781254"/>
            <a:ext cx="7128792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В системе существует 2 вида оповещений – почтовые  и мгновенные.</a:t>
            </a:r>
          </a:p>
          <a:p>
            <a:pPr algn="just"/>
            <a:r>
              <a:rPr lang="ru-RU" sz="1050" dirty="0" smtClean="0"/>
              <a:t>Вся информация по оповещениям, эскалациям, времени их исполнения и текстом оповещения хранится и отображаются в карточке обращения.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 Оповещения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всех оповещений и эскалаций за период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196752"/>
            <a:ext cx="7288763" cy="340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0330" y="3185120"/>
            <a:ext cx="5772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42"/>
          <p:cNvSpPr txBox="1">
            <a:spLocks noChangeArrowheads="1"/>
          </p:cNvSpPr>
          <p:nvPr/>
        </p:nvSpPr>
        <p:spPr bwMode="auto">
          <a:xfrm>
            <a:off x="1475656" y="836712"/>
            <a:ext cx="71287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Информацию по оповещениям можно также посмотреть в разрезе периода или подразделения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</a:t>
            </a:r>
            <a:r>
              <a:rPr lang="ru-RU" sz="1000" u="sng" dirty="0" smtClean="0">
                <a:solidFill>
                  <a:srgbClr val="FFEBCD"/>
                </a:solidFill>
              </a:rPr>
              <a:t>Оповещения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Мгновенные оповещения АСМО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042"/>
          <p:cNvSpPr txBox="1">
            <a:spLocks noChangeArrowheads="1"/>
          </p:cNvSpPr>
          <p:nvPr/>
        </p:nvSpPr>
        <p:spPr bwMode="auto">
          <a:xfrm>
            <a:off x="1475656" y="781254"/>
            <a:ext cx="712879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Мгновенные оповещения автоматически появляются в </a:t>
            </a:r>
            <a:r>
              <a:rPr lang="ru-RU" sz="1050" dirty="0" err="1" smtClean="0"/>
              <a:t>трее</a:t>
            </a:r>
            <a:r>
              <a:rPr lang="ru-RU" sz="1050" dirty="0" smtClean="0"/>
              <a:t> панели задач </a:t>
            </a:r>
            <a:r>
              <a:rPr lang="en-US" sz="1050" dirty="0" smtClean="0"/>
              <a:t>Windows</a:t>
            </a:r>
            <a:r>
              <a:rPr lang="ru-RU" sz="1050" dirty="0" smtClean="0"/>
              <a:t>. Доступна: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1050" dirty="0" smtClean="0"/>
              <a:t> история Ваших оповещений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050" dirty="0" smtClean="0"/>
              <a:t> группировка оповещений по задачам</a:t>
            </a:r>
          </a:p>
          <a:p>
            <a:pPr algn="just">
              <a:buFont typeface="Arial" pitchFamily="34" charset="0"/>
              <a:buChar char="•"/>
            </a:pPr>
            <a:r>
              <a:rPr lang="ru-RU" sz="1050" dirty="0" smtClean="0"/>
              <a:t> возможность создания напоминания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050" dirty="0" smtClean="0"/>
              <a:t> отметка о прочтении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050" dirty="0" smtClean="0"/>
              <a:t> возможность отложить оповещение на определенный срок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844824"/>
            <a:ext cx="75628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 Оповещения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Мгновенное принятие решения по инциденту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268760"/>
            <a:ext cx="6620953" cy="499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42"/>
          <p:cNvSpPr txBox="1">
            <a:spLocks noChangeArrowheads="1"/>
          </p:cNvSpPr>
          <p:nvPr/>
        </p:nvSpPr>
        <p:spPr bwMode="auto">
          <a:xfrm>
            <a:off x="1475656" y="781254"/>
            <a:ext cx="71287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Возможность принятия решения по обращению доступна прямо из окна оповещения без дополнительного запуска журнала обращения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 Оповещения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 базы данных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42"/>
          <p:cNvSpPr txBox="1">
            <a:spLocks noChangeArrowheads="1"/>
          </p:cNvSpPr>
          <p:nvPr/>
        </p:nvSpPr>
        <p:spPr bwMode="auto">
          <a:xfrm>
            <a:off x="1475656" y="781254"/>
            <a:ext cx="7128792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«</a:t>
            </a:r>
            <a:r>
              <a:rPr lang="ru-RU" sz="1050" dirty="0" err="1" smtClean="0"/>
              <a:t>АСМО-сервис</a:t>
            </a:r>
            <a:r>
              <a:rPr lang="ru-RU" sz="1050" dirty="0" smtClean="0"/>
              <a:t> менеджмент» фиксирует любые операции и изменения, происходящие в программном комплексе – подключение пользователей, создание, изменение, удаление записей, изменение значений полей. обмен данными.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196752"/>
            <a:ext cx="69437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581128"/>
            <a:ext cx="6019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Аудит, </a:t>
            </a:r>
            <a:r>
              <a:rPr lang="ru-RU" sz="1000" u="sng" dirty="0" smtClean="0">
                <a:solidFill>
                  <a:srgbClr val="FFEBCD"/>
                </a:solidFill>
              </a:rPr>
              <a:t>интеграция</a:t>
            </a:r>
            <a:endParaRPr lang="ru-RU" sz="1000" u="sng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с внешними системами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9912" y="1772816"/>
            <a:ext cx="2304256" cy="792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АСМО – сервис-менеджмент</a:t>
            </a:r>
            <a:endParaRPr lang="ru-RU" sz="1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652120" y="3645024"/>
            <a:ext cx="2088232" cy="92333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00" b="1" dirty="0">
              <a:solidFill>
                <a:srgbClr val="333399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333399"/>
                </a:solidFill>
                <a:latin typeface="Arial" charset="0"/>
              </a:rPr>
              <a:t>Система управления </a:t>
            </a:r>
            <a:r>
              <a:rPr lang="ru-RU" sz="1000" b="1" dirty="0" smtClean="0">
                <a:solidFill>
                  <a:srgbClr val="333399"/>
                </a:solidFill>
                <a:latin typeface="Arial" charset="0"/>
              </a:rPr>
              <a:t>персоналом</a:t>
            </a:r>
            <a:endParaRPr lang="ru-RU" sz="1000" b="1" dirty="0">
              <a:solidFill>
                <a:srgbClr val="333399"/>
              </a:solidFill>
              <a:latin typeface="Arial" charset="0"/>
            </a:endParaRPr>
          </a:p>
          <a:p>
            <a:pPr algn="ctr">
              <a:defRPr/>
            </a:pPr>
            <a:endParaRPr lang="ru-RU" sz="18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051720" y="3645024"/>
            <a:ext cx="2088232" cy="92333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00" b="1" dirty="0" smtClean="0">
              <a:solidFill>
                <a:srgbClr val="333399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333399"/>
                </a:solidFill>
                <a:latin typeface="Arial" charset="0"/>
              </a:rPr>
              <a:t>Любой почтовый сервер, поддерживающий </a:t>
            </a:r>
            <a:r>
              <a:rPr lang="en-US" sz="1000" b="1" dirty="0" smtClean="0">
                <a:solidFill>
                  <a:srgbClr val="333399"/>
                </a:solidFill>
                <a:latin typeface="Arial" charset="0"/>
              </a:rPr>
              <a:t>SMTP</a:t>
            </a:r>
            <a:endParaRPr lang="ru-RU" sz="1000" b="1" dirty="0" smtClean="0">
              <a:solidFill>
                <a:srgbClr val="333399"/>
              </a:solidFill>
              <a:latin typeface="Arial" charset="0"/>
            </a:endParaRPr>
          </a:p>
          <a:p>
            <a:pPr algn="ctr">
              <a:defRPr/>
            </a:pPr>
            <a:endParaRPr lang="ru-RU" sz="18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2564904"/>
            <a:ext cx="1656184" cy="504056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Отправка почтовых оповещений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2564904"/>
            <a:ext cx="1728192" cy="504056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Информация по структуре предприятия, персоналу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>
            <a:endCxn id="13" idx="0"/>
          </p:cNvCxnSpPr>
          <p:nvPr/>
        </p:nvCxnSpPr>
        <p:spPr>
          <a:xfrm flipH="1">
            <a:off x="3095836" y="2564904"/>
            <a:ext cx="1044116" cy="10801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0"/>
          </p:cNvCxnSpPr>
          <p:nvPr/>
        </p:nvCxnSpPr>
        <p:spPr>
          <a:xfrm flipH="1" flipV="1">
            <a:off x="5724128" y="2564904"/>
            <a:ext cx="972108" cy="10801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Аудит, </a:t>
            </a:r>
            <a:r>
              <a:rPr lang="ru-RU" sz="1000" u="sng" dirty="0" smtClean="0">
                <a:solidFill>
                  <a:srgbClr val="FFEBCD"/>
                </a:solidFill>
              </a:rPr>
              <a:t>интеграция</a:t>
            </a:r>
            <a:endParaRPr lang="ru-RU" sz="1000" u="sng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357422" y="4714884"/>
            <a:ext cx="5903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857356" y="1857364"/>
            <a:ext cx="660084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комплекс управления информационными услугами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«АСМО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сервис-менеджмент»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Функциональный состав программного комплекса: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79712" y="1196752"/>
            <a:ext cx="2304256" cy="792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Учет и классификация инцидентов</a:t>
            </a:r>
            <a:endParaRPr lang="ru-RU" sz="1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652120" y="1196752"/>
            <a:ext cx="2304256" cy="792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Учет временных характеристик инцидента</a:t>
            </a:r>
            <a:endParaRPr lang="ru-RU" sz="1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00192" y="2537196"/>
            <a:ext cx="2304256" cy="796095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Обратная связь с пользователями</a:t>
            </a:r>
            <a:endParaRPr lang="ru-RU" sz="1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03648" y="2546432"/>
            <a:ext cx="2304256" cy="792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Организация процесса разрешения инцидентов</a:t>
            </a:r>
            <a:endParaRPr lang="ru-RU" sz="1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807620" y="5085184"/>
            <a:ext cx="2304256" cy="792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Анализ и отчетность</a:t>
            </a:r>
            <a:endParaRPr lang="ru-RU" sz="1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907704" y="3925056"/>
            <a:ext cx="2304256" cy="800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Связь с системой управления конфигурационными единицами</a:t>
            </a:r>
            <a:endParaRPr lang="ru-RU" sz="1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652120" y="3925056"/>
            <a:ext cx="2304256" cy="800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Интеграция с внешними системами</a:t>
            </a:r>
            <a:endParaRPr lang="ru-RU" sz="1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211960" y="2492896"/>
            <a:ext cx="1512168" cy="892552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00" b="1" dirty="0">
              <a:solidFill>
                <a:srgbClr val="333399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333399"/>
                </a:solidFill>
                <a:latin typeface="Arial" charset="0"/>
              </a:rPr>
              <a:t>АСМО - </a:t>
            </a:r>
            <a:r>
              <a:rPr lang="ru-RU" sz="1800" b="1" dirty="0" smtClean="0">
                <a:solidFill>
                  <a:srgbClr val="333399"/>
                </a:solidFill>
                <a:latin typeface="Arial" charset="0"/>
              </a:rPr>
              <a:t>СМ</a:t>
            </a:r>
            <a:endParaRPr lang="ru-RU" sz="1100" b="1" dirty="0">
              <a:solidFill>
                <a:srgbClr val="333399"/>
              </a:solidFill>
              <a:latin typeface="Arial" charset="0"/>
            </a:endParaRPr>
          </a:p>
          <a:p>
            <a:pPr algn="ctr">
              <a:defRPr/>
            </a:pPr>
            <a:endParaRPr lang="ru-RU" sz="1800" b="1" dirty="0">
              <a:solidFill>
                <a:srgbClr val="333399"/>
              </a:solidFill>
              <a:latin typeface="Arial" charset="0"/>
            </a:endParaRPr>
          </a:p>
        </p:txBody>
      </p:sp>
      <p:cxnSp>
        <p:nvCxnSpPr>
          <p:cNvPr id="39" name="Прямая соединительная линия 38"/>
          <p:cNvCxnSpPr>
            <a:stCxn id="29" idx="2"/>
          </p:cNvCxnSpPr>
          <p:nvPr/>
        </p:nvCxnSpPr>
        <p:spPr>
          <a:xfrm>
            <a:off x="3131840" y="1988840"/>
            <a:ext cx="108012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0" idx="2"/>
          </p:cNvCxnSpPr>
          <p:nvPr/>
        </p:nvCxnSpPr>
        <p:spPr>
          <a:xfrm flipH="1">
            <a:off x="5724128" y="1988840"/>
            <a:ext cx="108012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2" idx="3"/>
            <a:endCxn id="37" idx="1"/>
          </p:cNvCxnSpPr>
          <p:nvPr/>
        </p:nvCxnSpPr>
        <p:spPr>
          <a:xfrm flipV="1">
            <a:off x="3707904" y="2939172"/>
            <a:ext cx="504056" cy="3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31" idx="1"/>
          </p:cNvCxnSpPr>
          <p:nvPr/>
        </p:nvCxnSpPr>
        <p:spPr>
          <a:xfrm flipH="1">
            <a:off x="5796136" y="2935244"/>
            <a:ext cx="504056" cy="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4" idx="0"/>
          </p:cNvCxnSpPr>
          <p:nvPr/>
        </p:nvCxnSpPr>
        <p:spPr>
          <a:xfrm flipV="1">
            <a:off x="3059832" y="3384700"/>
            <a:ext cx="1161364" cy="540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3" idx="0"/>
          </p:cNvCxnSpPr>
          <p:nvPr/>
        </p:nvCxnSpPr>
        <p:spPr>
          <a:xfrm flipH="1" flipV="1">
            <a:off x="5796136" y="3465944"/>
            <a:ext cx="1008112" cy="459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33" idx="0"/>
          </p:cNvCxnSpPr>
          <p:nvPr/>
        </p:nvCxnSpPr>
        <p:spPr>
          <a:xfrm flipH="1">
            <a:off x="4959748" y="3475928"/>
            <a:ext cx="8296" cy="1609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>
                <a:solidFill>
                  <a:srgbClr val="FFEBCD"/>
                </a:solidFill>
              </a:rPr>
              <a:t> </a:t>
            </a:r>
            <a:r>
              <a:rPr lang="ru-RU" sz="1000" u="sng" dirty="0" smtClean="0">
                <a:solidFill>
                  <a:srgbClr val="FFEBCD"/>
                </a:solidFill>
              </a:rPr>
              <a:t>Краткое описание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3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2-х уровневая структура комплекса. Рабочие места пользователей: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700808"/>
            <a:ext cx="3667125" cy="1971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149080"/>
            <a:ext cx="3895725" cy="175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Text Box 1042"/>
          <p:cNvSpPr txBox="1">
            <a:spLocks noChangeArrowheads="1"/>
          </p:cNvSpPr>
          <p:nvPr/>
        </p:nvSpPr>
        <p:spPr bwMode="auto">
          <a:xfrm>
            <a:off x="1714500" y="928688"/>
            <a:ext cx="685800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050" dirty="0" smtClean="0"/>
              <a:t>Комплекс реализован в двух уровнях – управления и филиалов. Регистрация обращений пользователей осуществляется на нижнем уровне – филиалах. На верхнем уровне – в Управлении реализуются задачи комплексного анализа совокупной информации, анализа принятых решений, формирование базы знаний</a:t>
            </a:r>
            <a:endParaRPr lang="ru-RU" sz="1050" dirty="0"/>
          </a:p>
        </p:txBody>
      </p:sp>
      <p:sp>
        <p:nvSpPr>
          <p:cNvPr id="14" name="Text Box 1042"/>
          <p:cNvSpPr txBox="1">
            <a:spLocks noChangeArrowheads="1"/>
          </p:cNvSpPr>
          <p:nvPr/>
        </p:nvSpPr>
        <p:spPr bwMode="auto">
          <a:xfrm>
            <a:off x="6174432" y="2204864"/>
            <a:ext cx="2862064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 smtClean="0"/>
              <a:t>При этом конкретному пользователю обеспечивается возможность доступа только к его данным, запуск только разрешенных задач, печать только разрешенных ему отчетов.</a:t>
            </a:r>
            <a:endParaRPr lang="ru-RU" sz="1050" dirty="0"/>
          </a:p>
        </p:txBody>
      </p:sp>
      <p:sp>
        <p:nvSpPr>
          <p:cNvPr id="15" name="Text Box 1042"/>
          <p:cNvSpPr txBox="1">
            <a:spLocks noChangeArrowheads="1"/>
          </p:cNvSpPr>
          <p:nvPr/>
        </p:nvSpPr>
        <p:spPr bwMode="auto">
          <a:xfrm>
            <a:off x="1475656" y="4420269"/>
            <a:ext cx="2808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 smtClean="0"/>
              <a:t>Интерфейс комплекса – доступ к функциям организован в виде дерева, где каждый узел отвечает за конкретную функцию, форму, отчет.</a:t>
            </a:r>
          </a:p>
          <a:p>
            <a:pPr>
              <a:defRPr/>
            </a:pPr>
            <a:r>
              <a:rPr lang="ru-RU" sz="1050" dirty="0" smtClean="0"/>
              <a:t>Такой подход позволяет легко расширять интерфейс рабочих мест, строить интерфейс для конкретных задач, служб, пользователей. </a:t>
            </a:r>
            <a:endParaRPr lang="ru-RU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>
                <a:solidFill>
                  <a:srgbClr val="FFEBCD"/>
                </a:solidFill>
              </a:rPr>
              <a:t> </a:t>
            </a:r>
            <a:r>
              <a:rPr lang="ru-RU" sz="1000" u="sng" dirty="0" smtClean="0">
                <a:solidFill>
                  <a:srgbClr val="FFEBCD"/>
                </a:solidFill>
              </a:rPr>
              <a:t>Краткое описание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Настройка любых видов обращений и заявок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928688"/>
            <a:ext cx="7416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ПК «АСМО – сервис-менеджмент» позволяет настроить пользователю виды и типы обращений,  а также заполнить все необходимые справочники по классификации введенных типов обращений</a:t>
            </a:r>
            <a:endParaRPr lang="ru-RU" sz="1050" dirty="0"/>
          </a:p>
        </p:txBody>
      </p:sp>
      <p:sp>
        <p:nvSpPr>
          <p:cNvPr id="18" name="Text Box 1042"/>
          <p:cNvSpPr txBox="1">
            <a:spLocks noChangeArrowheads="1"/>
          </p:cNvSpPr>
          <p:nvPr/>
        </p:nvSpPr>
        <p:spPr bwMode="auto">
          <a:xfrm>
            <a:off x="1475656" y="4077072"/>
            <a:ext cx="158417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 smtClean="0"/>
              <a:t>Классификация характеров дефектов и проблем осуществляется по справочнику групп конфигурационных единиц, который формируется в модуле «Учет ВТ и ПО»</a:t>
            </a:r>
            <a:endParaRPr lang="ru-RU" sz="105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3387" y="1340768"/>
            <a:ext cx="5876925" cy="2505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86100" y="3149302"/>
            <a:ext cx="6057900" cy="34480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Настройка статусов каждого вида обращений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042"/>
          <p:cNvSpPr txBox="1">
            <a:spLocks noChangeArrowheads="1"/>
          </p:cNvSpPr>
          <p:nvPr/>
        </p:nvSpPr>
        <p:spPr bwMode="auto">
          <a:xfrm>
            <a:off x="1403648" y="928688"/>
            <a:ext cx="73448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В период с момента обнаружения и регистрации в «</a:t>
            </a:r>
            <a:r>
              <a:rPr lang="ru-RU" sz="1050" dirty="0" err="1" smtClean="0"/>
              <a:t>АСМО-сервис</a:t>
            </a:r>
            <a:r>
              <a:rPr lang="ru-RU" sz="1050" dirty="0" smtClean="0"/>
              <a:t> менеджмент» до момента закрытия (период жизненного цикла) инцидент может находиться в одном из состояний в процессе обработки – статусов.</a:t>
            </a:r>
          </a:p>
          <a:p>
            <a:pPr lvl="0" algn="just">
              <a:defRPr/>
            </a:pPr>
            <a:r>
              <a:rPr lang="ru-RU" sz="1050" dirty="0" smtClean="0"/>
              <a:t>Перечень статусов под каждый вид документа доступен в соответствии с индивидуально настроенными правами и может легко быть дополнен либо скорректирован администратором системы.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772816"/>
            <a:ext cx="728503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Маршрутизация обращения по собственным настройкам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475187"/>
            <a:ext cx="675163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42"/>
          <p:cNvSpPr txBox="1">
            <a:spLocks noChangeArrowheads="1"/>
          </p:cNvSpPr>
          <p:nvPr/>
        </p:nvSpPr>
        <p:spPr bwMode="auto">
          <a:xfrm>
            <a:off x="1619672" y="928688"/>
            <a:ext cx="71287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ПК позволяет пользователю,  наделенному соответствующими правами, настроить возможные переходы статусов, тем самым организовать маршрут прохождения обращения с момента регистрации до его закрытия.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367780"/>
            <a:ext cx="6572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42"/>
          <p:cNvSpPr txBox="1">
            <a:spLocks noChangeArrowheads="1"/>
          </p:cNvSpPr>
          <p:nvPr/>
        </p:nvSpPr>
        <p:spPr bwMode="auto">
          <a:xfrm>
            <a:off x="1691680" y="4183196"/>
            <a:ext cx="6858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050" dirty="0" smtClean="0"/>
              <a:t>А также распределить доступные действия по основным типам ролей пользователей: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Автоматический расчет приоритета и плановой даты выполнения заявки по параметрам обращения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523945"/>
            <a:ext cx="5241905" cy="26971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356992"/>
            <a:ext cx="4411429" cy="25980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Text Box 1042"/>
          <p:cNvSpPr txBox="1">
            <a:spLocks noChangeArrowheads="1"/>
          </p:cNvSpPr>
          <p:nvPr/>
        </p:nvSpPr>
        <p:spPr bwMode="auto">
          <a:xfrm>
            <a:off x="1619672" y="1069286"/>
            <a:ext cx="71287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Диапазон приоритетов, параметры для его определения и формула расчета настраиваются в соответствующих справочниках.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4105647"/>
            <a:ext cx="28956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042"/>
          <p:cNvSpPr txBox="1">
            <a:spLocks noChangeArrowheads="1"/>
          </p:cNvSpPr>
          <p:nvPr/>
        </p:nvSpPr>
        <p:spPr bwMode="auto">
          <a:xfrm>
            <a:off x="6732240" y="2492896"/>
            <a:ext cx="20882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 smtClean="0"/>
              <a:t>При указании определенных условий выполнения плановая дата обращения рассчитается автоматически: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Роли управления процессом в соответствии с библиотекой ИТ инфраструктуры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ITIL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0137" y="2567905"/>
            <a:ext cx="6618287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42"/>
          <p:cNvSpPr txBox="1">
            <a:spLocks noChangeArrowheads="1"/>
          </p:cNvSpPr>
          <p:nvPr/>
        </p:nvSpPr>
        <p:spPr bwMode="auto">
          <a:xfrm>
            <a:off x="1619672" y="1158861"/>
            <a:ext cx="7128792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Роли пользователя настроены в соответствии с библиотекой ИТ инфраструктуры: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050" dirty="0" smtClean="0"/>
              <a:t> инициатор – любой пользователь, обратившийся в службу поддержки;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050" dirty="0" smtClean="0"/>
              <a:t> специалист – сотрудник </a:t>
            </a:r>
            <a:r>
              <a:rPr lang="ru-RU" sz="1050" dirty="0" err="1" smtClean="0"/>
              <a:t>ИТ-подразделения</a:t>
            </a:r>
            <a:r>
              <a:rPr lang="ru-RU" sz="1050" dirty="0" smtClean="0"/>
              <a:t>, выполняющий функции поддержки, участвующий в разрешении инцидентов, восстановлении и предоставлении услуг сопровождения</a:t>
            </a:r>
            <a:r>
              <a:rPr lang="en-US" sz="1050" dirty="0" smtClean="0"/>
              <a:t>;</a:t>
            </a:r>
            <a:endParaRPr lang="ru-RU" sz="105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050" dirty="0" smtClean="0"/>
              <a:t> исполнитель – сотрудник, осуществляющий разрешение обращений</a:t>
            </a:r>
            <a:r>
              <a:rPr lang="en-US" sz="1050" dirty="0" smtClean="0"/>
              <a:t>;</a:t>
            </a:r>
            <a:endParaRPr lang="ru-RU" sz="105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050" dirty="0" smtClean="0"/>
              <a:t> аналитик – сотрудник, организующий работу исполнителей, а также осуществляющий разрешение обращений.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2008" y="1714488"/>
            <a:ext cx="1475656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FFEBCD"/>
                </a:solidFill>
              </a:rPr>
              <a:t> </a:t>
            </a:r>
            <a:r>
              <a:rPr lang="ru-RU" sz="1000" dirty="0" smtClean="0">
                <a:solidFill>
                  <a:srgbClr val="FFEBCD"/>
                </a:solidFill>
              </a:rPr>
              <a:t>Краткое описание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u="sng" dirty="0" smtClean="0">
                <a:solidFill>
                  <a:srgbClr val="FFEBCD"/>
                </a:solidFill>
              </a:rPr>
              <a:t>Классификация и настройка</a:t>
            </a:r>
            <a:endParaRPr lang="ru-RU" sz="10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Учет обращений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 Оповещения</a:t>
            </a: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10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FFEBCD"/>
                </a:solidFill>
              </a:rPr>
              <a:t>Аудит, </a:t>
            </a:r>
            <a:r>
              <a:rPr lang="ru-RU" sz="1000" dirty="0" smtClean="0">
                <a:solidFill>
                  <a:srgbClr val="FFEBCD"/>
                </a:solidFill>
              </a:rPr>
              <a:t>интеграция</a:t>
            </a:r>
            <a:endParaRPr lang="ru-RU" sz="10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1479</Words>
  <Application>Microsoft Office PowerPoint</Application>
  <PresentationFormat>Экран (4:3)</PresentationFormat>
  <Paragraphs>346</Paragraphs>
  <Slides>29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vm</dc:creator>
  <cp:lastModifiedBy>vm</cp:lastModifiedBy>
  <cp:revision>248</cp:revision>
  <dcterms:created xsi:type="dcterms:W3CDTF">2011-12-26T10:56:13Z</dcterms:created>
  <dcterms:modified xsi:type="dcterms:W3CDTF">2013-01-25T10:13:26Z</dcterms:modified>
</cp:coreProperties>
</file>